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 autoCompressPictures="0">
  <p:sldMasterIdLst>
    <p:sldMasterId id="2147483730" r:id="rId1"/>
  </p:sldMasterIdLst>
  <p:notesMasterIdLst>
    <p:notesMasterId r:id="rId29"/>
  </p:notesMasterIdLst>
  <p:sldIdLst>
    <p:sldId id="256" r:id="rId2"/>
    <p:sldId id="291" r:id="rId3"/>
    <p:sldId id="258" r:id="rId4"/>
    <p:sldId id="282" r:id="rId5"/>
    <p:sldId id="266" r:id="rId6"/>
    <p:sldId id="292" r:id="rId7"/>
    <p:sldId id="284" r:id="rId8"/>
    <p:sldId id="283" r:id="rId9"/>
    <p:sldId id="264" r:id="rId10"/>
    <p:sldId id="285" r:id="rId11"/>
    <p:sldId id="287" r:id="rId12"/>
    <p:sldId id="288" r:id="rId13"/>
    <p:sldId id="259" r:id="rId14"/>
    <p:sldId id="260" r:id="rId15"/>
    <p:sldId id="272" r:id="rId16"/>
    <p:sldId id="290" r:id="rId17"/>
    <p:sldId id="289" r:id="rId18"/>
    <p:sldId id="280" r:id="rId19"/>
    <p:sldId id="274" r:id="rId20"/>
    <p:sldId id="277" r:id="rId21"/>
    <p:sldId id="275" r:id="rId22"/>
    <p:sldId id="279" r:id="rId23"/>
    <p:sldId id="281" r:id="rId24"/>
    <p:sldId id="271" r:id="rId25"/>
    <p:sldId id="278" r:id="rId26"/>
    <p:sldId id="263" r:id="rId27"/>
    <p:sldId id="286" r:id="rId28"/>
  </p:sldIdLst>
  <p:sldSz cx="14630400" cy="8229600"/>
  <p:notesSz cx="8229600" cy="14630400"/>
  <p:embeddedFontLst>
    <p:embeddedFont>
      <p:font typeface="Gisha" panose="020B0502040204020203" pitchFamily="34" charset="-79"/>
      <p:regular r:id="rId30"/>
      <p:bold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Barlow Medium" panose="020B0604020202020204" charset="0"/>
      <p:regular r:id="rId34"/>
    </p:embeddedFont>
    <p:embeddedFont>
      <p:font typeface="맑은 고딕" panose="020B0503020000020004" pitchFamily="34" charset="-127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Bahnschrift Light Condensed" panose="020B0502040204020203" pitchFamily="34" charset="0"/>
      <p:regular r:id="rId41"/>
    </p:embeddedFont>
    <p:embeddedFont>
      <p:font typeface="Barlow" panose="020B0604020202020204" charset="0"/>
      <p:regular r:id="rId42"/>
    </p:embeddedFont>
    <p:embeddedFont>
      <p:font typeface="Aharoni" panose="02010803020104030203" pitchFamily="2" charset="-79"/>
      <p:bold r:id="rId43"/>
    </p:embeddedFont>
    <p:embeddedFont>
      <p:font typeface="David" panose="020E0502060401010101" pitchFamily="34" charset="-79"/>
      <p:regular r:id="rId44"/>
      <p:bold r:id="rId45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לאה ג'ייקובס" initials="לג" lastIdx="1" clrIdx="0">
    <p:extLst>
      <p:ext uri="{19B8F6BF-5375-455C-9EA6-DF929625EA0E}">
        <p15:presenceInfo xmlns:p15="http://schemas.microsoft.com/office/powerpoint/2012/main" userId="לאה ג'ייקוב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78" autoAdjust="0"/>
    <p:restoredTop sz="94664" autoAdjust="0"/>
  </p:normalViewPr>
  <p:slideViewPr>
    <p:cSldViewPr snapToGrid="0" snapToObjects="1">
      <p:cViewPr varScale="1">
        <p:scale>
          <a:sx n="97" d="100"/>
          <a:sy n="97" d="100"/>
        </p:scale>
        <p:origin x="33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C682F-BA80-4292-BCCB-68776D1CA429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BE45D9A7-4AAD-4363-8525-A11951DF06B1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1 - הסכמה של לפחות 2/3 מסך כל הדירות בבניין</a:t>
          </a:r>
          <a:endParaRPr lang="he-IL" sz="2400" b="1" dirty="0">
            <a:solidFill>
              <a:schemeClr val="tx1"/>
            </a:solidFill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C2059FEA-F73A-4D83-87E5-51F579C27869}" type="parTrans" cxnId="{BE8856FD-6718-4A6A-8AE2-E7E0925E6365}">
      <dgm:prSet/>
      <dgm:spPr/>
      <dgm:t>
        <a:bodyPr/>
        <a:lstStyle/>
        <a:p>
          <a:pPr rtl="1"/>
          <a:endParaRPr lang="he-IL"/>
        </a:p>
      </dgm:t>
    </dgm:pt>
    <dgm:pt modelId="{F4F85C88-F1CB-4CF9-AA2C-C04A9379E596}" type="sibTrans" cxnId="{BE8856FD-6718-4A6A-8AE2-E7E0925E6365}">
      <dgm:prSet/>
      <dgm:spPr/>
      <dgm:t>
        <a:bodyPr/>
        <a:lstStyle/>
        <a:p>
          <a:pPr rtl="1"/>
          <a:endParaRPr lang="he-IL"/>
        </a:p>
      </dgm:t>
    </dgm:pt>
    <dgm:pt modelId="{88F8E191-F3C5-4F8F-A7A8-106E3057F423}">
      <dgm:prSet phldrT="[טקסט]" custT="1"/>
      <dgm:spPr>
        <a:solidFill>
          <a:srgbClr val="800000"/>
        </a:solidFill>
        <a:ln w="76200">
          <a:solidFill>
            <a:schemeClr val="tx1"/>
          </a:solidFill>
        </a:ln>
      </dgm:spPr>
      <dgm:t>
        <a:bodyPr/>
        <a:lstStyle/>
        <a:p>
          <a:pPr rtl="1"/>
          <a:r>
            <a:rPr lang="he-IL" sz="2800" b="1" dirty="0" smtClean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רוב מיוחס</a:t>
          </a:r>
          <a:endParaRPr lang="he-IL" sz="2800" b="1" dirty="0">
            <a:solidFill>
              <a:schemeClr val="tx1"/>
            </a:solidFill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4753822E-2A38-45CA-BABA-D55D1FEAC800}" type="parTrans" cxnId="{06F8EE90-9003-4A51-9FAA-9AC722FCD694}">
      <dgm:prSet/>
      <dgm:spPr/>
      <dgm:t>
        <a:bodyPr/>
        <a:lstStyle/>
        <a:p>
          <a:pPr rtl="1"/>
          <a:endParaRPr lang="he-IL"/>
        </a:p>
      </dgm:t>
    </dgm:pt>
    <dgm:pt modelId="{F1F6A8FE-DE01-4E0C-B8D9-D884602BF0A6}" type="sibTrans" cxnId="{06F8EE90-9003-4A51-9FAA-9AC722FCD694}">
      <dgm:prSet/>
      <dgm:spPr/>
      <dgm:t>
        <a:bodyPr/>
        <a:lstStyle/>
        <a:p>
          <a:pPr rtl="1"/>
          <a:endParaRPr lang="he-IL"/>
        </a:p>
      </dgm:t>
    </dgm:pt>
    <dgm:pt modelId="{82283DBA-F60E-4079-8F7B-470BC9F8262E}">
      <dgm:prSet custT="1"/>
      <dgm:spPr/>
      <dgm:t>
        <a:bodyPr/>
        <a:lstStyle/>
        <a:p>
          <a:pPr rtl="1"/>
          <a:r>
            <a:rPr lang="he-IL" sz="2200" b="1" dirty="0" smtClean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2</a:t>
          </a:r>
          <a:r>
            <a:rPr lang="en-US" sz="2200" b="1" dirty="0" smtClean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 </a:t>
          </a:r>
          <a:r>
            <a:rPr lang="he-IL" sz="2200" b="1" dirty="0" smtClean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- 2/3 מסך הרכוש המשותף הצמוד לדירות.</a:t>
          </a:r>
          <a:endParaRPr lang="he-IL" sz="2200" b="1" dirty="0">
            <a:solidFill>
              <a:schemeClr val="tx1"/>
            </a:solidFill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332DDBAE-C83F-4CFF-82D9-05447826A44A}" type="parTrans" cxnId="{0970879D-1522-4153-AC7C-56540252760B}">
      <dgm:prSet/>
      <dgm:spPr/>
      <dgm:t>
        <a:bodyPr/>
        <a:lstStyle/>
        <a:p>
          <a:pPr rtl="1"/>
          <a:endParaRPr lang="he-IL"/>
        </a:p>
      </dgm:t>
    </dgm:pt>
    <dgm:pt modelId="{9574BF2E-C26C-4988-8C23-08EBC5EB2639}" type="sibTrans" cxnId="{0970879D-1522-4153-AC7C-56540252760B}">
      <dgm:prSet/>
      <dgm:spPr/>
      <dgm:t>
        <a:bodyPr/>
        <a:lstStyle/>
        <a:p>
          <a:pPr rtl="1"/>
          <a:endParaRPr lang="he-IL"/>
        </a:p>
      </dgm:t>
    </dgm:pt>
    <dgm:pt modelId="{C29926A8-656F-4A77-9702-CAD1CD7F895C}" type="pres">
      <dgm:prSet presAssocID="{A81C682F-BA80-4292-BCCB-68776D1CA429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210135A6-4FC6-497C-8B14-5EDEDC292047}" type="pres">
      <dgm:prSet presAssocID="{A81C682F-BA80-4292-BCCB-68776D1CA429}" presName="arrow" presStyleLbl="bgShp" presStyleIdx="0" presStyleCnt="1"/>
      <dgm:spPr/>
    </dgm:pt>
    <dgm:pt modelId="{4C82C061-C074-4655-89E7-D8C3362DE3BA}" type="pres">
      <dgm:prSet presAssocID="{A81C682F-BA80-4292-BCCB-68776D1CA429}" presName="linearProcess" presStyleCnt="0"/>
      <dgm:spPr/>
    </dgm:pt>
    <dgm:pt modelId="{582CA615-9E5F-49B0-8370-6929C8D93370}" type="pres">
      <dgm:prSet presAssocID="{BE45D9A7-4AAD-4363-8525-A11951DF06B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914D526-D161-4DB4-895C-0CFED0C47C43}" type="pres">
      <dgm:prSet presAssocID="{F4F85C88-F1CB-4CF9-AA2C-C04A9379E596}" presName="sibTrans" presStyleCnt="0"/>
      <dgm:spPr/>
    </dgm:pt>
    <dgm:pt modelId="{1B7560B3-BF29-4234-B940-160F653D8718}" type="pres">
      <dgm:prSet presAssocID="{82283DBA-F60E-4079-8F7B-470BC9F8262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EBDDB4C-6C8E-4FDD-BF0A-66507DC64BF6}" type="pres">
      <dgm:prSet presAssocID="{9574BF2E-C26C-4988-8C23-08EBC5EB2639}" presName="sibTrans" presStyleCnt="0"/>
      <dgm:spPr/>
    </dgm:pt>
    <dgm:pt modelId="{3BBE2F18-5A1F-416B-BD27-9A9518AA58DB}" type="pres">
      <dgm:prSet presAssocID="{88F8E191-F3C5-4F8F-A7A8-106E3057F42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E8856FD-6718-4A6A-8AE2-E7E0925E6365}" srcId="{A81C682F-BA80-4292-BCCB-68776D1CA429}" destId="{BE45D9A7-4AAD-4363-8525-A11951DF06B1}" srcOrd="0" destOrd="0" parTransId="{C2059FEA-F73A-4D83-87E5-51F579C27869}" sibTransId="{F4F85C88-F1CB-4CF9-AA2C-C04A9379E596}"/>
    <dgm:cxn modelId="{576AFFCB-115D-4818-AB06-1EBE5AC7FFE3}" type="presOf" srcId="{A81C682F-BA80-4292-BCCB-68776D1CA429}" destId="{C29926A8-656F-4A77-9702-CAD1CD7F895C}" srcOrd="0" destOrd="0" presId="urn:microsoft.com/office/officeart/2005/8/layout/hProcess9"/>
    <dgm:cxn modelId="{D4C16152-4074-4800-B805-097952FC6B0D}" type="presOf" srcId="{88F8E191-F3C5-4F8F-A7A8-106E3057F423}" destId="{3BBE2F18-5A1F-416B-BD27-9A9518AA58DB}" srcOrd="0" destOrd="0" presId="urn:microsoft.com/office/officeart/2005/8/layout/hProcess9"/>
    <dgm:cxn modelId="{8B4545F1-21F1-4EFE-9EA7-DDD109682690}" type="presOf" srcId="{82283DBA-F60E-4079-8F7B-470BC9F8262E}" destId="{1B7560B3-BF29-4234-B940-160F653D8718}" srcOrd="0" destOrd="0" presId="urn:microsoft.com/office/officeart/2005/8/layout/hProcess9"/>
    <dgm:cxn modelId="{06F8EE90-9003-4A51-9FAA-9AC722FCD694}" srcId="{A81C682F-BA80-4292-BCCB-68776D1CA429}" destId="{88F8E191-F3C5-4F8F-A7A8-106E3057F423}" srcOrd="2" destOrd="0" parTransId="{4753822E-2A38-45CA-BABA-D55D1FEAC800}" sibTransId="{F1F6A8FE-DE01-4E0C-B8D9-D884602BF0A6}"/>
    <dgm:cxn modelId="{0970879D-1522-4153-AC7C-56540252760B}" srcId="{A81C682F-BA80-4292-BCCB-68776D1CA429}" destId="{82283DBA-F60E-4079-8F7B-470BC9F8262E}" srcOrd="1" destOrd="0" parTransId="{332DDBAE-C83F-4CFF-82D9-05447826A44A}" sibTransId="{9574BF2E-C26C-4988-8C23-08EBC5EB2639}"/>
    <dgm:cxn modelId="{92901841-04B6-4689-B424-3CB155CF3425}" type="presOf" srcId="{BE45D9A7-4AAD-4363-8525-A11951DF06B1}" destId="{582CA615-9E5F-49B0-8370-6929C8D93370}" srcOrd="0" destOrd="0" presId="urn:microsoft.com/office/officeart/2005/8/layout/hProcess9"/>
    <dgm:cxn modelId="{546B4FDA-054F-46C9-9CFB-AF72AB030364}" type="presParOf" srcId="{C29926A8-656F-4A77-9702-CAD1CD7F895C}" destId="{210135A6-4FC6-497C-8B14-5EDEDC292047}" srcOrd="0" destOrd="0" presId="urn:microsoft.com/office/officeart/2005/8/layout/hProcess9"/>
    <dgm:cxn modelId="{1F3D7FDD-9C5F-4380-B9AD-3B066ECC2653}" type="presParOf" srcId="{C29926A8-656F-4A77-9702-CAD1CD7F895C}" destId="{4C82C061-C074-4655-89E7-D8C3362DE3BA}" srcOrd="1" destOrd="0" presId="urn:microsoft.com/office/officeart/2005/8/layout/hProcess9"/>
    <dgm:cxn modelId="{993CFE43-7DE5-4A3D-AC63-690EA6B510C8}" type="presParOf" srcId="{4C82C061-C074-4655-89E7-D8C3362DE3BA}" destId="{582CA615-9E5F-49B0-8370-6929C8D93370}" srcOrd="0" destOrd="0" presId="urn:microsoft.com/office/officeart/2005/8/layout/hProcess9"/>
    <dgm:cxn modelId="{18C51586-75EE-4FAB-AB11-7E6C80AAA02B}" type="presParOf" srcId="{4C82C061-C074-4655-89E7-D8C3362DE3BA}" destId="{B914D526-D161-4DB4-895C-0CFED0C47C43}" srcOrd="1" destOrd="0" presId="urn:microsoft.com/office/officeart/2005/8/layout/hProcess9"/>
    <dgm:cxn modelId="{9C4B98F4-1B82-4176-A83D-5531B0E2A1DB}" type="presParOf" srcId="{4C82C061-C074-4655-89E7-D8C3362DE3BA}" destId="{1B7560B3-BF29-4234-B940-160F653D8718}" srcOrd="2" destOrd="0" presId="urn:microsoft.com/office/officeart/2005/8/layout/hProcess9"/>
    <dgm:cxn modelId="{39FC2884-AF0B-4CA4-A570-C99E4199797B}" type="presParOf" srcId="{4C82C061-C074-4655-89E7-D8C3362DE3BA}" destId="{CEBDDB4C-6C8E-4FDD-BF0A-66507DC64BF6}" srcOrd="3" destOrd="0" presId="urn:microsoft.com/office/officeart/2005/8/layout/hProcess9"/>
    <dgm:cxn modelId="{0173A8BD-8DEF-40E5-A2BE-91E7E11E3081}" type="presParOf" srcId="{4C82C061-C074-4655-89E7-D8C3362DE3BA}" destId="{3BBE2F18-5A1F-416B-BD27-9A9518AA58D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1C682F-BA80-4292-BCCB-68776D1CA429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BE45D9A7-4AAD-4363-8525-A11951DF06B1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1 - הסכמה של לפחות 2/3 מסך כל הדירות במתחם</a:t>
          </a:r>
          <a:endParaRPr lang="he-IL" sz="2400" b="1" dirty="0">
            <a:solidFill>
              <a:schemeClr val="tx1"/>
            </a:solidFill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C2059FEA-F73A-4D83-87E5-51F579C27869}" type="parTrans" cxnId="{BE8856FD-6718-4A6A-8AE2-E7E0925E6365}">
      <dgm:prSet/>
      <dgm:spPr/>
      <dgm:t>
        <a:bodyPr/>
        <a:lstStyle/>
        <a:p>
          <a:pPr rtl="1"/>
          <a:endParaRPr lang="he-IL"/>
        </a:p>
      </dgm:t>
    </dgm:pt>
    <dgm:pt modelId="{F4F85C88-F1CB-4CF9-AA2C-C04A9379E596}" type="sibTrans" cxnId="{BE8856FD-6718-4A6A-8AE2-E7E0925E6365}">
      <dgm:prSet/>
      <dgm:spPr/>
      <dgm:t>
        <a:bodyPr/>
        <a:lstStyle/>
        <a:p>
          <a:pPr rtl="1"/>
          <a:endParaRPr lang="he-IL"/>
        </a:p>
      </dgm:t>
    </dgm:pt>
    <dgm:pt modelId="{FA41F9F8-2D10-4887-8DF9-250988FE3989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2 - בכל בניין במתחם, נדרש שבעלי הדירות המסכימים יהיו לפחות 60% מהדירות בבניין</a:t>
          </a:r>
          <a:endParaRPr lang="he-IL" sz="2400" b="1" dirty="0">
            <a:solidFill>
              <a:schemeClr val="tx1"/>
            </a:solidFill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0F0A21C4-DA10-4961-8A8C-69FE605EF02D}" type="parTrans" cxnId="{CECBAE96-1B5B-4743-8AA7-E44362758964}">
      <dgm:prSet/>
      <dgm:spPr/>
      <dgm:t>
        <a:bodyPr/>
        <a:lstStyle/>
        <a:p>
          <a:pPr rtl="1"/>
          <a:endParaRPr lang="he-IL"/>
        </a:p>
      </dgm:t>
    </dgm:pt>
    <dgm:pt modelId="{78E0B62A-1F51-452A-9F1A-F99CCDDEADD2}" type="sibTrans" cxnId="{CECBAE96-1B5B-4743-8AA7-E44362758964}">
      <dgm:prSet/>
      <dgm:spPr/>
      <dgm:t>
        <a:bodyPr/>
        <a:lstStyle/>
        <a:p>
          <a:pPr rtl="1"/>
          <a:endParaRPr lang="he-IL"/>
        </a:p>
      </dgm:t>
    </dgm:pt>
    <dgm:pt modelId="{88F8E191-F3C5-4F8F-A7A8-106E3057F423}">
      <dgm:prSet phldrT="[טקסט]" custT="1"/>
      <dgm:spPr>
        <a:solidFill>
          <a:srgbClr val="800000"/>
        </a:solidFill>
        <a:ln w="76200">
          <a:solidFill>
            <a:schemeClr val="tx1"/>
          </a:solidFill>
        </a:ln>
      </dgm:spPr>
      <dgm:t>
        <a:bodyPr/>
        <a:lstStyle/>
        <a:p>
          <a:pPr rtl="1"/>
          <a:r>
            <a:rPr lang="he-IL" sz="2800" b="1" dirty="0" smtClean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רוב מיוחס</a:t>
          </a:r>
          <a:endParaRPr lang="he-IL" sz="2800" b="1" dirty="0">
            <a:solidFill>
              <a:schemeClr val="tx1"/>
            </a:solidFill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4753822E-2A38-45CA-BABA-D55D1FEAC800}" type="parTrans" cxnId="{06F8EE90-9003-4A51-9FAA-9AC722FCD694}">
      <dgm:prSet/>
      <dgm:spPr/>
      <dgm:t>
        <a:bodyPr/>
        <a:lstStyle/>
        <a:p>
          <a:pPr rtl="1"/>
          <a:endParaRPr lang="he-IL"/>
        </a:p>
      </dgm:t>
    </dgm:pt>
    <dgm:pt modelId="{F1F6A8FE-DE01-4E0C-B8D9-D884602BF0A6}" type="sibTrans" cxnId="{06F8EE90-9003-4A51-9FAA-9AC722FCD694}">
      <dgm:prSet/>
      <dgm:spPr/>
      <dgm:t>
        <a:bodyPr/>
        <a:lstStyle/>
        <a:p>
          <a:pPr rtl="1"/>
          <a:endParaRPr lang="he-IL"/>
        </a:p>
      </dgm:t>
    </dgm:pt>
    <dgm:pt modelId="{82283DBA-F60E-4079-8F7B-470BC9F8262E}">
      <dgm:prSet custT="1"/>
      <dgm:spPr/>
      <dgm:t>
        <a:bodyPr/>
        <a:lstStyle/>
        <a:p>
          <a:pPr rtl="1"/>
          <a:r>
            <a:rPr lang="he-IL" sz="2200" b="1" dirty="0" smtClean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3</a:t>
          </a:r>
          <a:r>
            <a:rPr lang="en-US" sz="2200" b="1" dirty="0" smtClean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 </a:t>
          </a:r>
          <a:r>
            <a:rPr lang="he-IL" sz="2200" b="1" dirty="0" smtClean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- הרכוש המשותף הצמוד לדירות של בעלי הדירות המסכימים צריך להיות יותר מ-50% מסך הרכוש המשותף בכל בניין במתחם</a:t>
          </a:r>
          <a:endParaRPr lang="he-IL" sz="2200" b="1" dirty="0">
            <a:solidFill>
              <a:schemeClr val="tx1"/>
            </a:solidFill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332DDBAE-C83F-4CFF-82D9-05447826A44A}" type="parTrans" cxnId="{0970879D-1522-4153-AC7C-56540252760B}">
      <dgm:prSet/>
      <dgm:spPr/>
      <dgm:t>
        <a:bodyPr/>
        <a:lstStyle/>
        <a:p>
          <a:pPr rtl="1"/>
          <a:endParaRPr lang="he-IL"/>
        </a:p>
      </dgm:t>
    </dgm:pt>
    <dgm:pt modelId="{9574BF2E-C26C-4988-8C23-08EBC5EB2639}" type="sibTrans" cxnId="{0970879D-1522-4153-AC7C-56540252760B}">
      <dgm:prSet/>
      <dgm:spPr/>
      <dgm:t>
        <a:bodyPr/>
        <a:lstStyle/>
        <a:p>
          <a:pPr rtl="1"/>
          <a:endParaRPr lang="he-IL"/>
        </a:p>
      </dgm:t>
    </dgm:pt>
    <dgm:pt modelId="{C29926A8-656F-4A77-9702-CAD1CD7F895C}" type="pres">
      <dgm:prSet presAssocID="{A81C682F-BA80-4292-BCCB-68776D1CA429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210135A6-4FC6-497C-8B14-5EDEDC292047}" type="pres">
      <dgm:prSet presAssocID="{A81C682F-BA80-4292-BCCB-68776D1CA429}" presName="arrow" presStyleLbl="bgShp" presStyleIdx="0" presStyleCnt="1"/>
      <dgm:spPr/>
    </dgm:pt>
    <dgm:pt modelId="{4C82C061-C074-4655-89E7-D8C3362DE3BA}" type="pres">
      <dgm:prSet presAssocID="{A81C682F-BA80-4292-BCCB-68776D1CA429}" presName="linearProcess" presStyleCnt="0"/>
      <dgm:spPr/>
    </dgm:pt>
    <dgm:pt modelId="{582CA615-9E5F-49B0-8370-6929C8D93370}" type="pres">
      <dgm:prSet presAssocID="{BE45D9A7-4AAD-4363-8525-A11951DF06B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914D526-D161-4DB4-895C-0CFED0C47C43}" type="pres">
      <dgm:prSet presAssocID="{F4F85C88-F1CB-4CF9-AA2C-C04A9379E596}" presName="sibTrans" presStyleCnt="0"/>
      <dgm:spPr/>
    </dgm:pt>
    <dgm:pt modelId="{5F370E49-7B61-4B21-8FF9-6FACDA136236}" type="pres">
      <dgm:prSet presAssocID="{FA41F9F8-2D10-4887-8DF9-250988FE398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A0CDE1C-EDA4-4303-9845-52E1A39B063C}" type="pres">
      <dgm:prSet presAssocID="{78E0B62A-1F51-452A-9F1A-F99CCDDEADD2}" presName="sibTrans" presStyleCnt="0"/>
      <dgm:spPr/>
    </dgm:pt>
    <dgm:pt modelId="{1B7560B3-BF29-4234-B940-160F653D8718}" type="pres">
      <dgm:prSet presAssocID="{82283DBA-F60E-4079-8F7B-470BC9F8262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EBDDB4C-6C8E-4FDD-BF0A-66507DC64BF6}" type="pres">
      <dgm:prSet presAssocID="{9574BF2E-C26C-4988-8C23-08EBC5EB2639}" presName="sibTrans" presStyleCnt="0"/>
      <dgm:spPr/>
    </dgm:pt>
    <dgm:pt modelId="{3BBE2F18-5A1F-416B-BD27-9A9518AA58DB}" type="pres">
      <dgm:prSet presAssocID="{88F8E191-F3C5-4F8F-A7A8-106E3057F42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970879D-1522-4153-AC7C-56540252760B}" srcId="{A81C682F-BA80-4292-BCCB-68776D1CA429}" destId="{82283DBA-F60E-4079-8F7B-470BC9F8262E}" srcOrd="2" destOrd="0" parTransId="{332DDBAE-C83F-4CFF-82D9-05447826A44A}" sibTransId="{9574BF2E-C26C-4988-8C23-08EBC5EB2639}"/>
    <dgm:cxn modelId="{BE8856FD-6718-4A6A-8AE2-E7E0925E6365}" srcId="{A81C682F-BA80-4292-BCCB-68776D1CA429}" destId="{BE45D9A7-4AAD-4363-8525-A11951DF06B1}" srcOrd="0" destOrd="0" parTransId="{C2059FEA-F73A-4D83-87E5-51F579C27869}" sibTransId="{F4F85C88-F1CB-4CF9-AA2C-C04A9379E596}"/>
    <dgm:cxn modelId="{06F8EE90-9003-4A51-9FAA-9AC722FCD694}" srcId="{A81C682F-BA80-4292-BCCB-68776D1CA429}" destId="{88F8E191-F3C5-4F8F-A7A8-106E3057F423}" srcOrd="3" destOrd="0" parTransId="{4753822E-2A38-45CA-BABA-D55D1FEAC800}" sibTransId="{F1F6A8FE-DE01-4E0C-B8D9-D884602BF0A6}"/>
    <dgm:cxn modelId="{986CA86A-6CC6-43AE-8A24-03A09FA36576}" type="presOf" srcId="{FA41F9F8-2D10-4887-8DF9-250988FE3989}" destId="{5F370E49-7B61-4B21-8FF9-6FACDA136236}" srcOrd="0" destOrd="0" presId="urn:microsoft.com/office/officeart/2005/8/layout/hProcess9"/>
    <dgm:cxn modelId="{576AFFCB-115D-4818-AB06-1EBE5AC7FFE3}" type="presOf" srcId="{A81C682F-BA80-4292-BCCB-68776D1CA429}" destId="{C29926A8-656F-4A77-9702-CAD1CD7F895C}" srcOrd="0" destOrd="0" presId="urn:microsoft.com/office/officeart/2005/8/layout/hProcess9"/>
    <dgm:cxn modelId="{92901841-04B6-4689-B424-3CB155CF3425}" type="presOf" srcId="{BE45D9A7-4AAD-4363-8525-A11951DF06B1}" destId="{582CA615-9E5F-49B0-8370-6929C8D93370}" srcOrd="0" destOrd="0" presId="urn:microsoft.com/office/officeart/2005/8/layout/hProcess9"/>
    <dgm:cxn modelId="{D4C16152-4074-4800-B805-097952FC6B0D}" type="presOf" srcId="{88F8E191-F3C5-4F8F-A7A8-106E3057F423}" destId="{3BBE2F18-5A1F-416B-BD27-9A9518AA58DB}" srcOrd="0" destOrd="0" presId="urn:microsoft.com/office/officeart/2005/8/layout/hProcess9"/>
    <dgm:cxn modelId="{CECBAE96-1B5B-4743-8AA7-E44362758964}" srcId="{A81C682F-BA80-4292-BCCB-68776D1CA429}" destId="{FA41F9F8-2D10-4887-8DF9-250988FE3989}" srcOrd="1" destOrd="0" parTransId="{0F0A21C4-DA10-4961-8A8C-69FE605EF02D}" sibTransId="{78E0B62A-1F51-452A-9F1A-F99CCDDEADD2}"/>
    <dgm:cxn modelId="{8B4545F1-21F1-4EFE-9EA7-DDD109682690}" type="presOf" srcId="{82283DBA-F60E-4079-8F7B-470BC9F8262E}" destId="{1B7560B3-BF29-4234-B940-160F653D8718}" srcOrd="0" destOrd="0" presId="urn:microsoft.com/office/officeart/2005/8/layout/hProcess9"/>
    <dgm:cxn modelId="{546B4FDA-054F-46C9-9CFB-AF72AB030364}" type="presParOf" srcId="{C29926A8-656F-4A77-9702-CAD1CD7F895C}" destId="{210135A6-4FC6-497C-8B14-5EDEDC292047}" srcOrd="0" destOrd="0" presId="urn:microsoft.com/office/officeart/2005/8/layout/hProcess9"/>
    <dgm:cxn modelId="{1F3D7FDD-9C5F-4380-B9AD-3B066ECC2653}" type="presParOf" srcId="{C29926A8-656F-4A77-9702-CAD1CD7F895C}" destId="{4C82C061-C074-4655-89E7-D8C3362DE3BA}" srcOrd="1" destOrd="0" presId="urn:microsoft.com/office/officeart/2005/8/layout/hProcess9"/>
    <dgm:cxn modelId="{993CFE43-7DE5-4A3D-AC63-690EA6B510C8}" type="presParOf" srcId="{4C82C061-C074-4655-89E7-D8C3362DE3BA}" destId="{582CA615-9E5F-49B0-8370-6929C8D93370}" srcOrd="0" destOrd="0" presId="urn:microsoft.com/office/officeart/2005/8/layout/hProcess9"/>
    <dgm:cxn modelId="{18C51586-75EE-4FAB-AB11-7E6C80AAA02B}" type="presParOf" srcId="{4C82C061-C074-4655-89E7-D8C3362DE3BA}" destId="{B914D526-D161-4DB4-895C-0CFED0C47C43}" srcOrd="1" destOrd="0" presId="urn:microsoft.com/office/officeart/2005/8/layout/hProcess9"/>
    <dgm:cxn modelId="{EBF0EE8F-4797-4278-88B6-5897C21316EF}" type="presParOf" srcId="{4C82C061-C074-4655-89E7-D8C3362DE3BA}" destId="{5F370E49-7B61-4B21-8FF9-6FACDA136236}" srcOrd="2" destOrd="0" presId="urn:microsoft.com/office/officeart/2005/8/layout/hProcess9"/>
    <dgm:cxn modelId="{561109F5-C06E-4892-ABD5-4D8E20236295}" type="presParOf" srcId="{4C82C061-C074-4655-89E7-D8C3362DE3BA}" destId="{CA0CDE1C-EDA4-4303-9845-52E1A39B063C}" srcOrd="3" destOrd="0" presId="urn:microsoft.com/office/officeart/2005/8/layout/hProcess9"/>
    <dgm:cxn modelId="{9C4B98F4-1B82-4176-A83D-5531B0E2A1DB}" type="presParOf" srcId="{4C82C061-C074-4655-89E7-D8C3362DE3BA}" destId="{1B7560B3-BF29-4234-B940-160F653D8718}" srcOrd="4" destOrd="0" presId="urn:microsoft.com/office/officeart/2005/8/layout/hProcess9"/>
    <dgm:cxn modelId="{39FC2884-AF0B-4CA4-A570-C99E4199797B}" type="presParOf" srcId="{4C82C061-C074-4655-89E7-D8C3362DE3BA}" destId="{CEBDDB4C-6C8E-4FDD-BF0A-66507DC64BF6}" srcOrd="5" destOrd="0" presId="urn:microsoft.com/office/officeart/2005/8/layout/hProcess9"/>
    <dgm:cxn modelId="{0173A8BD-8DEF-40E5-A2BE-91E7E11E3081}" type="presParOf" srcId="{4C82C061-C074-4655-89E7-D8C3362DE3BA}" destId="{3BBE2F18-5A1F-416B-BD27-9A9518AA58D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4CB094-AF75-42DD-846E-EC57B4636E4E}" type="doc">
      <dgm:prSet loTypeId="urn:microsoft.com/office/officeart/2005/8/layout/chevron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pPr rtl="1"/>
          <a:endParaRPr lang="he-IL"/>
        </a:p>
      </dgm:t>
    </dgm:pt>
    <dgm:pt modelId="{9194A8AE-9D97-4D0F-80D9-7547032DFD83}">
      <dgm:prSet phldrT="[טקסט]" custT="1"/>
      <dgm:spPr/>
      <dgm:t>
        <a:bodyPr/>
        <a:lstStyle/>
        <a:p>
          <a:pPr rtl="1"/>
          <a:r>
            <a:rPr lang="he-IL" sz="2200" dirty="0" smtClean="0">
              <a:latin typeface="Gisha" panose="020B0502040204020203" pitchFamily="34" charset="-79"/>
              <a:cs typeface="Gisha" panose="020B0502040204020203" pitchFamily="34" charset="-79"/>
            </a:rPr>
            <a:t>1</a:t>
          </a:r>
          <a:endParaRPr lang="he-IL" sz="220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F2D726E9-CCCF-413F-A110-AB741D96442D}" type="sibTrans" cxnId="{5B10C3F2-CD32-4AE5-A2DB-3DEBACE2262A}">
      <dgm:prSet/>
      <dgm:spPr/>
      <dgm:t>
        <a:bodyPr/>
        <a:lstStyle/>
        <a:p>
          <a:pPr rtl="1"/>
          <a:endParaRPr lang="he-IL" sz="22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485D9216-B5F8-4282-8771-590B9C1F034A}" type="parTrans" cxnId="{5B10C3F2-CD32-4AE5-A2DB-3DEBACE2262A}">
      <dgm:prSet/>
      <dgm:spPr/>
      <dgm:t>
        <a:bodyPr/>
        <a:lstStyle/>
        <a:p>
          <a:pPr rtl="1"/>
          <a:endParaRPr lang="he-IL" sz="22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2961DE97-1FE7-4AC9-B117-A867A344E9F4}">
      <dgm:prSet phldrT="[טקסט]" custT="1"/>
      <dgm:spPr/>
      <dgm:t>
        <a:bodyPr/>
        <a:lstStyle/>
        <a:p>
          <a:pPr rtl="1"/>
          <a:r>
            <a:rPr lang="en-US" sz="2200" dirty="0" smtClean="0">
              <a:latin typeface="Gisha" panose="020B0502040204020203" pitchFamily="34" charset="-79"/>
              <a:cs typeface="Gisha" panose="020B0502040204020203" pitchFamily="34" charset="-79"/>
            </a:rPr>
            <a:t>2</a:t>
          </a:r>
          <a:endParaRPr lang="he-IL" sz="220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E5883B02-81E0-419E-A87F-FDB4765EECF0}" type="sibTrans" cxnId="{C97A2628-5743-4831-B758-05B379B10E67}">
      <dgm:prSet/>
      <dgm:spPr/>
      <dgm:t>
        <a:bodyPr/>
        <a:lstStyle/>
        <a:p>
          <a:pPr rtl="1"/>
          <a:endParaRPr lang="he-IL" sz="22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FDAC5DDA-A6EB-4176-BE0C-D6D34011FF7C}" type="parTrans" cxnId="{C97A2628-5743-4831-B758-05B379B10E67}">
      <dgm:prSet/>
      <dgm:spPr/>
      <dgm:t>
        <a:bodyPr/>
        <a:lstStyle/>
        <a:p>
          <a:pPr rtl="1"/>
          <a:endParaRPr lang="he-IL" sz="22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B87B70BD-CEA9-4FDB-9552-538B14F69980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pPr rtl="1"/>
          <a:endParaRPr lang="he-IL" sz="1500" dirty="0"/>
        </a:p>
      </dgm:t>
    </dgm:pt>
    <dgm:pt modelId="{9749F8CD-8DD7-464A-B8C1-2293B7E147BF}" type="parTrans" cxnId="{0CD0C7E6-2E23-433F-8E27-0A95D360DA61}">
      <dgm:prSet/>
      <dgm:spPr/>
      <dgm:t>
        <a:bodyPr/>
        <a:lstStyle/>
        <a:p>
          <a:pPr rtl="1"/>
          <a:endParaRPr lang="he-IL"/>
        </a:p>
      </dgm:t>
    </dgm:pt>
    <dgm:pt modelId="{9C653B0B-2C87-4E08-9C08-9BBB3D878858}" type="sibTrans" cxnId="{0CD0C7E6-2E23-433F-8E27-0A95D360DA61}">
      <dgm:prSet/>
      <dgm:spPr/>
      <dgm:t>
        <a:bodyPr/>
        <a:lstStyle/>
        <a:p>
          <a:pPr rtl="1"/>
          <a:endParaRPr lang="he-IL"/>
        </a:p>
      </dgm:t>
    </dgm:pt>
    <dgm:pt modelId="{34BE3AED-DCEA-4A7A-BD37-F2DEC8A1A9A6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/>
            <a:t>אם גר בדירה </a:t>
          </a:r>
          <a:r>
            <a:rPr lang="he-IL" sz="2000" b="1" dirty="0" smtClean="0"/>
            <a:t>אדם עם מוגבלות</a:t>
          </a:r>
          <a:r>
            <a:rPr lang="he-IL" sz="2000" dirty="0" smtClean="0"/>
            <a:t>: אזי אם ניתנת דירה חלופית – היא </a:t>
          </a:r>
          <a:r>
            <a:rPr lang="he-IL" sz="2000" b="1" dirty="0" smtClean="0"/>
            <a:t>לא כוללת את ההתאמות שהיו בדירה הישנה </a:t>
          </a:r>
          <a:r>
            <a:rPr lang="he-IL" sz="2000" dirty="0" smtClean="0"/>
            <a:t>או שדרושות בה. אם לא ניתנת דירה חלופית </a:t>
          </a:r>
          <a:r>
            <a:rPr lang="he-IL" sz="2000" b="1" dirty="0" smtClean="0"/>
            <a:t>– אי מתן פיצוי  על שווי ההתאמות שהיו בדירה.</a:t>
          </a:r>
          <a:endParaRPr lang="he-IL" sz="2000" b="1" dirty="0"/>
        </a:p>
      </dgm:t>
    </dgm:pt>
    <dgm:pt modelId="{BE671D2C-A0D1-4E15-B6AB-F8795DC32479}" type="parTrans" cxnId="{7F1AAD9B-7986-4F15-B85A-A39BB1D7CA74}">
      <dgm:prSet/>
      <dgm:spPr/>
      <dgm:t>
        <a:bodyPr/>
        <a:lstStyle/>
        <a:p>
          <a:pPr rtl="1"/>
          <a:endParaRPr lang="he-IL"/>
        </a:p>
      </dgm:t>
    </dgm:pt>
    <dgm:pt modelId="{12B19D5E-84A6-4350-AE86-E44DDEFDBB12}" type="sibTrans" cxnId="{7F1AAD9B-7986-4F15-B85A-A39BB1D7CA74}">
      <dgm:prSet/>
      <dgm:spPr/>
      <dgm:t>
        <a:bodyPr/>
        <a:lstStyle/>
        <a:p>
          <a:pPr rtl="1"/>
          <a:endParaRPr lang="he-IL"/>
        </a:p>
      </dgm:t>
    </dgm:pt>
    <dgm:pt modelId="{231302EF-0202-4BF3-B7E3-37287D676414}">
      <dgm:prSet phldrT="[טקסט]" custT="1"/>
      <dgm:spPr/>
      <dgm:t>
        <a:bodyPr/>
        <a:lstStyle/>
        <a:p>
          <a:pPr rtl="1"/>
          <a:r>
            <a:rPr lang="he-IL" sz="2200" dirty="0" smtClean="0">
              <a:latin typeface="Gisha" panose="020B0502040204020203" pitchFamily="34" charset="-79"/>
              <a:cs typeface="Gisha" panose="020B0502040204020203" pitchFamily="34" charset="-79"/>
            </a:rPr>
            <a:t>5</a:t>
          </a:r>
          <a:endParaRPr lang="he-IL" sz="220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D472A190-9A84-4AA1-8849-0FA2D87C0199}" type="parTrans" cxnId="{C957D780-7BBE-4DCC-8431-D326B34FA709}">
      <dgm:prSet/>
      <dgm:spPr/>
      <dgm:t>
        <a:bodyPr/>
        <a:lstStyle/>
        <a:p>
          <a:pPr rtl="1"/>
          <a:endParaRPr lang="he-IL"/>
        </a:p>
      </dgm:t>
    </dgm:pt>
    <dgm:pt modelId="{CFCDA315-B02C-4980-AA80-F32D6D28A021}" type="sibTrans" cxnId="{C957D780-7BBE-4DCC-8431-D326B34FA709}">
      <dgm:prSet/>
      <dgm:spPr/>
      <dgm:t>
        <a:bodyPr/>
        <a:lstStyle/>
        <a:p>
          <a:pPr rtl="1"/>
          <a:endParaRPr lang="he-IL"/>
        </a:p>
      </dgm:t>
    </dgm:pt>
    <dgm:pt modelId="{9803B135-498E-477E-8427-5151E49B4360}">
      <dgm:prSet phldrT="[טקסט]" custT="1"/>
      <dgm:spPr/>
      <dgm:t>
        <a:bodyPr/>
        <a:lstStyle/>
        <a:p>
          <a:pPr rtl="1"/>
          <a:r>
            <a:rPr lang="he-IL" sz="2200" dirty="0" smtClean="0">
              <a:latin typeface="Gisha" panose="020B0502040204020203" pitchFamily="34" charset="-79"/>
              <a:cs typeface="Gisha" panose="020B0502040204020203" pitchFamily="34" charset="-79"/>
            </a:rPr>
            <a:t>3</a:t>
          </a:r>
          <a:endParaRPr lang="he-IL" sz="220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B0CFC992-1D93-48CC-AEB5-027C469FD32D}" type="parTrans" cxnId="{7DD75DDB-1DB3-499C-A5E2-817734C2F8C8}">
      <dgm:prSet/>
      <dgm:spPr/>
      <dgm:t>
        <a:bodyPr/>
        <a:lstStyle/>
        <a:p>
          <a:pPr rtl="1"/>
          <a:endParaRPr lang="he-IL"/>
        </a:p>
      </dgm:t>
    </dgm:pt>
    <dgm:pt modelId="{A958F39A-5B88-4DDA-A496-DB1B8EC8EDE3}" type="sibTrans" cxnId="{7DD75DDB-1DB3-499C-A5E2-817734C2F8C8}">
      <dgm:prSet/>
      <dgm:spPr/>
      <dgm:t>
        <a:bodyPr/>
        <a:lstStyle/>
        <a:p>
          <a:pPr rtl="1"/>
          <a:endParaRPr lang="he-IL"/>
        </a:p>
      </dgm:t>
    </dgm:pt>
    <dgm:pt modelId="{E0C88106-5ABC-4378-A313-3C77B09A539A}">
      <dgm:prSet phldrT="[טקסט]" custT="1"/>
      <dgm:spPr/>
      <dgm:t>
        <a:bodyPr/>
        <a:lstStyle/>
        <a:p>
          <a:pPr rtl="1"/>
          <a:r>
            <a:rPr lang="he-IL" sz="2200" dirty="0" smtClean="0">
              <a:latin typeface="Gisha" panose="020B0502040204020203" pitchFamily="34" charset="-79"/>
              <a:cs typeface="Gisha" panose="020B0502040204020203" pitchFamily="34" charset="-79"/>
            </a:rPr>
            <a:t>4</a:t>
          </a:r>
          <a:endParaRPr lang="he-IL" sz="220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364541F9-1D68-4699-BB9E-7388D17B5250}" type="parTrans" cxnId="{4290A5A8-198B-4BF3-BBB2-2BC7369D378A}">
      <dgm:prSet/>
      <dgm:spPr/>
      <dgm:t>
        <a:bodyPr/>
        <a:lstStyle/>
        <a:p>
          <a:pPr rtl="1"/>
          <a:endParaRPr lang="he-IL"/>
        </a:p>
      </dgm:t>
    </dgm:pt>
    <dgm:pt modelId="{E4067BC0-85C0-4587-97C5-887F688B2693}" type="sibTrans" cxnId="{4290A5A8-198B-4BF3-BBB2-2BC7369D378A}">
      <dgm:prSet/>
      <dgm:spPr/>
      <dgm:t>
        <a:bodyPr/>
        <a:lstStyle/>
        <a:p>
          <a:pPr rtl="1"/>
          <a:endParaRPr lang="he-IL"/>
        </a:p>
      </dgm:t>
    </dgm:pt>
    <dgm:pt modelId="{94FAD643-36C6-4590-9BF1-763B570E5F6F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pPr rtl="1"/>
          <a:r>
            <a:rPr lang="he-IL" sz="2000" b="1" i="0" dirty="0" smtClean="0"/>
            <a:t>העסקה אינה כדאית כלכלית</a:t>
          </a:r>
          <a:r>
            <a:rPr lang="he-IL" sz="2000" b="0" i="0" dirty="0" smtClean="0"/>
            <a:t>. קביעת שמאי מכריע אם העסקה כדאית תהווה חזקה לאורה</a:t>
          </a:r>
          <a:endParaRPr lang="he-IL" sz="2000" b="0" i="0" dirty="0"/>
        </a:p>
      </dgm:t>
    </dgm:pt>
    <dgm:pt modelId="{39391F11-F82B-420D-B268-D002EED7573C}" type="parTrans" cxnId="{F6462B26-5FA8-42B4-BE83-5BB33B6F5DAB}">
      <dgm:prSet/>
      <dgm:spPr/>
      <dgm:t>
        <a:bodyPr/>
        <a:lstStyle/>
        <a:p>
          <a:pPr rtl="1"/>
          <a:endParaRPr lang="he-IL"/>
        </a:p>
      </dgm:t>
    </dgm:pt>
    <dgm:pt modelId="{F0DC8118-6EBA-4964-A816-C85CF7769575}" type="sibTrans" cxnId="{F6462B26-5FA8-42B4-BE83-5BB33B6F5DAB}">
      <dgm:prSet/>
      <dgm:spPr/>
      <dgm:t>
        <a:bodyPr/>
        <a:lstStyle/>
        <a:p>
          <a:pPr rtl="1"/>
          <a:endParaRPr lang="he-IL"/>
        </a:p>
      </dgm:t>
    </dgm:pt>
    <dgm:pt modelId="{1209EFC0-FF77-4777-88D1-9745F495ECAF}">
      <dgm:prSet custT="1"/>
      <dgm:spPr>
        <a:solidFill>
          <a:schemeClr val="accent2">
            <a:alpha val="98000"/>
          </a:schemeClr>
        </a:solidFill>
      </dgm:spPr>
      <dgm:t>
        <a:bodyPr/>
        <a:lstStyle/>
        <a:p>
          <a:pPr rtl="1"/>
          <a:r>
            <a:rPr lang="he-IL" sz="2000" b="1" i="0" dirty="0" smtClean="0"/>
            <a:t>לא הוצעו </a:t>
          </a:r>
          <a:r>
            <a:rPr lang="he-IL" sz="2000" b="0" i="0" dirty="0" smtClean="0"/>
            <a:t>לבעל הדירה המסרב </a:t>
          </a:r>
          <a:r>
            <a:rPr lang="he-IL" sz="2000" b="1" i="0" dirty="0" smtClean="0"/>
            <a:t>מגורים חלופיים </a:t>
          </a:r>
          <a:r>
            <a:rPr lang="he-IL" sz="2000" b="0" i="0" dirty="0" smtClean="0"/>
            <a:t>לתקופת הקמת </a:t>
          </a:r>
          <a:r>
            <a:rPr lang="he-IL" sz="2000" b="0" i="0" dirty="0" err="1" smtClean="0"/>
            <a:t>הבנין</a:t>
          </a:r>
          <a:r>
            <a:rPr lang="he-IL" sz="2000" b="0" i="0" dirty="0" smtClean="0"/>
            <a:t> החדש/ אם הבעלים הינו בעל מוגבלויות נדרש שיהיו התאמות במגורים החלופים </a:t>
          </a:r>
          <a:endParaRPr lang="he-IL" sz="2000" dirty="0"/>
        </a:p>
      </dgm:t>
    </dgm:pt>
    <dgm:pt modelId="{71C5F96D-994C-4E0A-9183-D02AEA8FEA78}" type="parTrans" cxnId="{9EAC5434-B80F-44A4-8415-4A20A498E9DE}">
      <dgm:prSet/>
      <dgm:spPr/>
      <dgm:t>
        <a:bodyPr/>
        <a:lstStyle/>
        <a:p>
          <a:pPr rtl="1"/>
          <a:endParaRPr lang="he-IL"/>
        </a:p>
      </dgm:t>
    </dgm:pt>
    <dgm:pt modelId="{3563ACE4-28B9-4DF6-A272-0E58FC5EAAF9}" type="sibTrans" cxnId="{9EAC5434-B80F-44A4-8415-4A20A498E9DE}">
      <dgm:prSet/>
      <dgm:spPr/>
      <dgm:t>
        <a:bodyPr/>
        <a:lstStyle/>
        <a:p>
          <a:pPr rtl="1"/>
          <a:endParaRPr lang="he-IL"/>
        </a:p>
      </dgm:t>
    </dgm:pt>
    <dgm:pt modelId="{413A14D9-770E-4559-892C-BC04BFA48995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pPr rtl="1"/>
          <a:r>
            <a:rPr lang="he-IL" sz="2000" b="1" dirty="0" smtClean="0"/>
            <a:t>לא הוצעו בטוחות הולמות </a:t>
          </a:r>
          <a:r>
            <a:rPr lang="he-IL" sz="2000" dirty="0" smtClean="0"/>
            <a:t>לביצוע העסקה (ערבויות מתאימות)</a:t>
          </a:r>
          <a:endParaRPr lang="he-IL" sz="2000" dirty="0"/>
        </a:p>
      </dgm:t>
    </dgm:pt>
    <dgm:pt modelId="{B1F93FA0-E15B-458F-B99F-7E5C93086ABB}" type="parTrans" cxnId="{2E8FD4AF-878E-4FC0-AA58-79197B1804B7}">
      <dgm:prSet/>
      <dgm:spPr/>
      <dgm:t>
        <a:bodyPr/>
        <a:lstStyle/>
        <a:p>
          <a:pPr rtl="1"/>
          <a:endParaRPr lang="he-IL"/>
        </a:p>
      </dgm:t>
    </dgm:pt>
    <dgm:pt modelId="{F599A339-0EF0-4D80-9E06-7AA18259CEE3}" type="sibTrans" cxnId="{2E8FD4AF-878E-4FC0-AA58-79197B1804B7}">
      <dgm:prSet/>
      <dgm:spPr/>
      <dgm:t>
        <a:bodyPr/>
        <a:lstStyle/>
        <a:p>
          <a:pPr rtl="1"/>
          <a:endParaRPr lang="he-IL"/>
        </a:p>
      </dgm:t>
    </dgm:pt>
    <dgm:pt modelId="{518382F0-F34A-43AE-A7C8-53B88A165811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pPr rtl="1"/>
          <a:r>
            <a:rPr lang="he-IL" sz="2000" b="1" dirty="0" smtClean="0"/>
            <a:t>נסיבות אישיות מיוחדות</a:t>
          </a:r>
          <a:r>
            <a:rPr lang="he-IL" sz="2000" dirty="0" smtClean="0"/>
            <a:t>, שבגינן התנאים שסוכמו עם יתר הבעלים בלתי סבירים</a:t>
          </a:r>
          <a:endParaRPr lang="he-IL" sz="2000" dirty="0"/>
        </a:p>
      </dgm:t>
    </dgm:pt>
    <dgm:pt modelId="{51142161-EB1F-4F41-823F-F0579935EFE5}" type="parTrans" cxnId="{6EAB03D5-797F-4777-BF6F-5E8D67B230B2}">
      <dgm:prSet/>
      <dgm:spPr/>
      <dgm:t>
        <a:bodyPr/>
        <a:lstStyle/>
        <a:p>
          <a:pPr rtl="1"/>
          <a:endParaRPr lang="he-IL"/>
        </a:p>
      </dgm:t>
    </dgm:pt>
    <dgm:pt modelId="{06308E5E-4E6F-49ED-BB5C-2A0BF553E948}" type="sibTrans" cxnId="{6EAB03D5-797F-4777-BF6F-5E8D67B230B2}">
      <dgm:prSet/>
      <dgm:spPr/>
      <dgm:t>
        <a:bodyPr/>
        <a:lstStyle/>
        <a:p>
          <a:pPr rtl="1"/>
          <a:endParaRPr lang="he-IL"/>
        </a:p>
      </dgm:t>
    </dgm:pt>
    <dgm:pt modelId="{9A1D2B22-8404-4E4E-89DD-07DC27357539}" type="pres">
      <dgm:prSet presAssocID="{464CB094-AF75-42DD-846E-EC57B4636E4E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9966F29-900B-499E-A2E9-F92CEB6AB7A9}" type="pres">
      <dgm:prSet presAssocID="{9194A8AE-9D97-4D0F-80D9-7547032DFD83}" presName="composite" presStyleCnt="0"/>
      <dgm:spPr/>
      <dgm:t>
        <a:bodyPr/>
        <a:lstStyle/>
        <a:p>
          <a:pPr rtl="1"/>
          <a:endParaRPr lang="he-IL"/>
        </a:p>
      </dgm:t>
    </dgm:pt>
    <dgm:pt modelId="{3350ADF8-DC60-4DC7-9EB2-277F6F1C68BF}" type="pres">
      <dgm:prSet presAssocID="{9194A8AE-9D97-4D0F-80D9-7547032DFD8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E08173D-50C7-4D85-A626-352E93BA01EF}" type="pres">
      <dgm:prSet presAssocID="{9194A8AE-9D97-4D0F-80D9-7547032DFD83}" presName="descendantText" presStyleLbl="alignAcc1" presStyleIdx="0" presStyleCnt="5" custScaleY="90592" custLinFactNeighborX="7" custLinFactNeighborY="-1028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6053786-2DC9-438E-9B5F-2A65AE08CF91}" type="pres">
      <dgm:prSet presAssocID="{F2D726E9-CCCF-413F-A110-AB741D96442D}" presName="sp" presStyleCnt="0"/>
      <dgm:spPr/>
      <dgm:t>
        <a:bodyPr/>
        <a:lstStyle/>
        <a:p>
          <a:pPr rtl="1"/>
          <a:endParaRPr lang="he-IL"/>
        </a:p>
      </dgm:t>
    </dgm:pt>
    <dgm:pt modelId="{F89F0DAD-820E-4335-8AAE-C86D1B706844}" type="pres">
      <dgm:prSet presAssocID="{2961DE97-1FE7-4AC9-B117-A867A344E9F4}" presName="composite" presStyleCnt="0"/>
      <dgm:spPr/>
      <dgm:t>
        <a:bodyPr/>
        <a:lstStyle/>
        <a:p>
          <a:pPr rtl="1"/>
          <a:endParaRPr lang="he-IL"/>
        </a:p>
      </dgm:t>
    </dgm:pt>
    <dgm:pt modelId="{9AD99974-0F89-4556-8706-E85042502812}" type="pres">
      <dgm:prSet presAssocID="{2961DE97-1FE7-4AC9-B117-A867A344E9F4}" presName="parentText" presStyleLbl="alignNode1" presStyleIdx="1" presStyleCnt="5" custLinFactNeighborX="1060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A39D37C-1EDE-494E-90DB-1386065B2552}" type="pres">
      <dgm:prSet presAssocID="{2961DE97-1FE7-4AC9-B117-A867A344E9F4}" presName="descendantText" presStyleLbl="alignAcc1" presStyleIdx="1" presStyleCnt="5" custScaleX="100028" custScaleY="109201" custLinFactNeighborX="-826" custLinFactNeighborY="161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8D5B0B9-EFC6-4D4F-B880-D53B668B77E2}" type="pres">
      <dgm:prSet presAssocID="{E5883B02-81E0-419E-A87F-FDB4765EECF0}" presName="sp" presStyleCnt="0"/>
      <dgm:spPr/>
      <dgm:t>
        <a:bodyPr/>
        <a:lstStyle/>
        <a:p>
          <a:pPr rtl="1"/>
          <a:endParaRPr lang="he-IL"/>
        </a:p>
      </dgm:t>
    </dgm:pt>
    <dgm:pt modelId="{3AD8E2F2-CAA0-4E87-B068-FE3D8B1F9DDB}" type="pres">
      <dgm:prSet presAssocID="{9803B135-498E-477E-8427-5151E49B4360}" presName="composite" presStyleCnt="0"/>
      <dgm:spPr/>
      <dgm:t>
        <a:bodyPr/>
        <a:lstStyle/>
        <a:p>
          <a:pPr rtl="1"/>
          <a:endParaRPr lang="he-IL"/>
        </a:p>
      </dgm:t>
    </dgm:pt>
    <dgm:pt modelId="{EA19376D-4BE9-42EA-866B-B9555A676B13}" type="pres">
      <dgm:prSet presAssocID="{9803B135-498E-477E-8427-5151E49B436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92D5F9E-319C-4A9E-92EA-809E272F1E17}" type="pres">
      <dgm:prSet presAssocID="{9803B135-498E-477E-8427-5151E49B4360}" presName="descendantText" presStyleLbl="alignAcc1" presStyleIdx="2" presStyleCnt="5" custLinFactNeighborX="-13867" custLinFactNeighborY="-300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DD9AB2-78C6-48CB-852C-6D877A68D803}" type="pres">
      <dgm:prSet presAssocID="{A958F39A-5B88-4DDA-A496-DB1B8EC8EDE3}" presName="sp" presStyleCnt="0"/>
      <dgm:spPr/>
      <dgm:t>
        <a:bodyPr/>
        <a:lstStyle/>
        <a:p>
          <a:pPr rtl="1"/>
          <a:endParaRPr lang="he-IL"/>
        </a:p>
      </dgm:t>
    </dgm:pt>
    <dgm:pt modelId="{F87F852B-93E6-4148-A58E-4A33CDA8332C}" type="pres">
      <dgm:prSet presAssocID="{E0C88106-5ABC-4378-A313-3C77B09A539A}" presName="composite" presStyleCnt="0"/>
      <dgm:spPr/>
      <dgm:t>
        <a:bodyPr/>
        <a:lstStyle/>
        <a:p>
          <a:pPr rtl="1"/>
          <a:endParaRPr lang="he-IL"/>
        </a:p>
      </dgm:t>
    </dgm:pt>
    <dgm:pt modelId="{D9404A84-8074-45D7-9853-BD621D7129C0}" type="pres">
      <dgm:prSet presAssocID="{E0C88106-5ABC-4378-A313-3C77B09A539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78EDADC-4BF9-47E7-AA6B-49D774E0D930}" type="pres">
      <dgm:prSet presAssocID="{E0C88106-5ABC-4378-A313-3C77B09A539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1F66D3F-D3B4-4737-8174-43C0DDBEAFE2}" type="pres">
      <dgm:prSet presAssocID="{E4067BC0-85C0-4587-97C5-887F688B2693}" presName="sp" presStyleCnt="0"/>
      <dgm:spPr/>
      <dgm:t>
        <a:bodyPr/>
        <a:lstStyle/>
        <a:p>
          <a:pPr rtl="1"/>
          <a:endParaRPr lang="he-IL"/>
        </a:p>
      </dgm:t>
    </dgm:pt>
    <dgm:pt modelId="{023F6BE1-6A7E-4F25-8A83-2CD7931C8068}" type="pres">
      <dgm:prSet presAssocID="{231302EF-0202-4BF3-B7E3-37287D676414}" presName="composite" presStyleCnt="0"/>
      <dgm:spPr/>
      <dgm:t>
        <a:bodyPr/>
        <a:lstStyle/>
        <a:p>
          <a:pPr rtl="1"/>
          <a:endParaRPr lang="he-IL"/>
        </a:p>
      </dgm:t>
    </dgm:pt>
    <dgm:pt modelId="{3F8ECAED-18BA-4700-9701-DB42A486F2C8}" type="pres">
      <dgm:prSet presAssocID="{231302EF-0202-4BF3-B7E3-37287D676414}" presName="parentText" presStyleLbl="alignNode1" presStyleIdx="4" presStyleCnt="5" custLinFactNeighborX="0" custLinFactNeighborY="47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302296D-D4FD-474D-B2B6-E4104916AE8D}" type="pres">
      <dgm:prSet presAssocID="{231302EF-0202-4BF3-B7E3-37287D67641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3F39B55-6203-48FC-BE17-CA0C4C5AE985}" type="presOf" srcId="{34BE3AED-DCEA-4A7A-BD37-F2DEC8A1A9A6}" destId="{6302296D-D4FD-474D-B2B6-E4104916AE8D}" srcOrd="0" destOrd="1" presId="urn:microsoft.com/office/officeart/2005/8/layout/chevron2"/>
    <dgm:cxn modelId="{4290A5A8-198B-4BF3-BBB2-2BC7369D378A}" srcId="{464CB094-AF75-42DD-846E-EC57B4636E4E}" destId="{E0C88106-5ABC-4378-A313-3C77B09A539A}" srcOrd="3" destOrd="0" parTransId="{364541F9-1D68-4699-BB9E-7388D17B5250}" sibTransId="{E4067BC0-85C0-4587-97C5-887F688B2693}"/>
    <dgm:cxn modelId="{2FB8705D-6896-4CFE-B870-7A21D672E0F1}" type="presOf" srcId="{518382F0-F34A-43AE-A7C8-53B88A165811}" destId="{E78EDADC-4BF9-47E7-AA6B-49D774E0D930}" srcOrd="0" destOrd="0" presId="urn:microsoft.com/office/officeart/2005/8/layout/chevron2"/>
    <dgm:cxn modelId="{1EA9E58C-1ADF-47A2-A81C-FE73897831A5}" type="presOf" srcId="{94FAD643-36C6-4590-9BF1-763B570E5F6F}" destId="{CE08173D-50C7-4D85-A626-352E93BA01EF}" srcOrd="0" destOrd="0" presId="urn:microsoft.com/office/officeart/2005/8/layout/chevron2"/>
    <dgm:cxn modelId="{57EEAE81-1072-4C37-A9C9-A2CA4FA89545}" type="presOf" srcId="{231302EF-0202-4BF3-B7E3-37287D676414}" destId="{3F8ECAED-18BA-4700-9701-DB42A486F2C8}" srcOrd="0" destOrd="0" presId="urn:microsoft.com/office/officeart/2005/8/layout/chevron2"/>
    <dgm:cxn modelId="{0CD0C7E6-2E23-433F-8E27-0A95D360DA61}" srcId="{231302EF-0202-4BF3-B7E3-37287D676414}" destId="{B87B70BD-CEA9-4FDB-9552-538B14F69980}" srcOrd="0" destOrd="0" parTransId="{9749F8CD-8DD7-464A-B8C1-2293B7E147BF}" sibTransId="{9C653B0B-2C87-4E08-9C08-9BBB3D878858}"/>
    <dgm:cxn modelId="{D0BEDAF0-AF14-4466-9456-49D279D1CCF3}" type="presOf" srcId="{413A14D9-770E-4559-892C-BC04BFA48995}" destId="{592D5F9E-319C-4A9E-92EA-809E272F1E17}" srcOrd="0" destOrd="0" presId="urn:microsoft.com/office/officeart/2005/8/layout/chevron2"/>
    <dgm:cxn modelId="{FE4FA33B-EDFC-47FA-8CFB-2A20F5475F46}" type="presOf" srcId="{9194A8AE-9D97-4D0F-80D9-7547032DFD83}" destId="{3350ADF8-DC60-4DC7-9EB2-277F6F1C68BF}" srcOrd="0" destOrd="0" presId="urn:microsoft.com/office/officeart/2005/8/layout/chevron2"/>
    <dgm:cxn modelId="{2E8FD4AF-878E-4FC0-AA58-79197B1804B7}" srcId="{9803B135-498E-477E-8427-5151E49B4360}" destId="{413A14D9-770E-4559-892C-BC04BFA48995}" srcOrd="0" destOrd="0" parTransId="{B1F93FA0-E15B-458F-B99F-7E5C93086ABB}" sibTransId="{F599A339-0EF0-4D80-9E06-7AA18259CEE3}"/>
    <dgm:cxn modelId="{F6462B26-5FA8-42B4-BE83-5BB33B6F5DAB}" srcId="{9194A8AE-9D97-4D0F-80D9-7547032DFD83}" destId="{94FAD643-36C6-4590-9BF1-763B570E5F6F}" srcOrd="0" destOrd="0" parTransId="{39391F11-F82B-420D-B268-D002EED7573C}" sibTransId="{F0DC8118-6EBA-4964-A816-C85CF7769575}"/>
    <dgm:cxn modelId="{5B10C3F2-CD32-4AE5-A2DB-3DEBACE2262A}" srcId="{464CB094-AF75-42DD-846E-EC57B4636E4E}" destId="{9194A8AE-9D97-4D0F-80D9-7547032DFD83}" srcOrd="0" destOrd="0" parTransId="{485D9216-B5F8-4282-8771-590B9C1F034A}" sibTransId="{F2D726E9-CCCF-413F-A110-AB741D96442D}"/>
    <dgm:cxn modelId="{7DD75DDB-1DB3-499C-A5E2-817734C2F8C8}" srcId="{464CB094-AF75-42DD-846E-EC57B4636E4E}" destId="{9803B135-498E-477E-8427-5151E49B4360}" srcOrd="2" destOrd="0" parTransId="{B0CFC992-1D93-48CC-AEB5-027C469FD32D}" sibTransId="{A958F39A-5B88-4DDA-A496-DB1B8EC8EDE3}"/>
    <dgm:cxn modelId="{B8CD07F2-F5E4-4FE2-AB0D-2332B8D81EBF}" type="presOf" srcId="{1209EFC0-FF77-4777-88D1-9745F495ECAF}" destId="{3A39D37C-1EDE-494E-90DB-1386065B2552}" srcOrd="0" destOrd="0" presId="urn:microsoft.com/office/officeart/2005/8/layout/chevron2"/>
    <dgm:cxn modelId="{FB457AC8-FF81-4973-8B90-893EC1BF99A2}" type="presOf" srcId="{2961DE97-1FE7-4AC9-B117-A867A344E9F4}" destId="{9AD99974-0F89-4556-8706-E85042502812}" srcOrd="0" destOrd="0" presId="urn:microsoft.com/office/officeart/2005/8/layout/chevron2"/>
    <dgm:cxn modelId="{8BAC3038-1A70-484D-941B-E077FE8020D1}" type="presOf" srcId="{9803B135-498E-477E-8427-5151E49B4360}" destId="{EA19376D-4BE9-42EA-866B-B9555A676B13}" srcOrd="0" destOrd="0" presId="urn:microsoft.com/office/officeart/2005/8/layout/chevron2"/>
    <dgm:cxn modelId="{1417D5F7-DA09-41B1-A9F0-2159299D86B0}" type="presOf" srcId="{E0C88106-5ABC-4378-A313-3C77B09A539A}" destId="{D9404A84-8074-45D7-9853-BD621D7129C0}" srcOrd="0" destOrd="0" presId="urn:microsoft.com/office/officeart/2005/8/layout/chevron2"/>
    <dgm:cxn modelId="{7F1AAD9B-7986-4F15-B85A-A39BB1D7CA74}" srcId="{231302EF-0202-4BF3-B7E3-37287D676414}" destId="{34BE3AED-DCEA-4A7A-BD37-F2DEC8A1A9A6}" srcOrd="1" destOrd="0" parTransId="{BE671D2C-A0D1-4E15-B6AB-F8795DC32479}" sibTransId="{12B19D5E-84A6-4350-AE86-E44DDEFDBB12}"/>
    <dgm:cxn modelId="{1FE4B511-E913-4AB5-907E-1111F81A89DD}" type="presOf" srcId="{B87B70BD-CEA9-4FDB-9552-538B14F69980}" destId="{6302296D-D4FD-474D-B2B6-E4104916AE8D}" srcOrd="0" destOrd="0" presId="urn:microsoft.com/office/officeart/2005/8/layout/chevron2"/>
    <dgm:cxn modelId="{C957D780-7BBE-4DCC-8431-D326B34FA709}" srcId="{464CB094-AF75-42DD-846E-EC57B4636E4E}" destId="{231302EF-0202-4BF3-B7E3-37287D676414}" srcOrd="4" destOrd="0" parTransId="{D472A190-9A84-4AA1-8849-0FA2D87C0199}" sibTransId="{CFCDA315-B02C-4980-AA80-F32D6D28A021}"/>
    <dgm:cxn modelId="{6EAB03D5-797F-4777-BF6F-5E8D67B230B2}" srcId="{E0C88106-5ABC-4378-A313-3C77B09A539A}" destId="{518382F0-F34A-43AE-A7C8-53B88A165811}" srcOrd="0" destOrd="0" parTransId="{51142161-EB1F-4F41-823F-F0579935EFE5}" sibTransId="{06308E5E-4E6F-49ED-BB5C-2A0BF553E948}"/>
    <dgm:cxn modelId="{C97A2628-5743-4831-B758-05B379B10E67}" srcId="{464CB094-AF75-42DD-846E-EC57B4636E4E}" destId="{2961DE97-1FE7-4AC9-B117-A867A344E9F4}" srcOrd="1" destOrd="0" parTransId="{FDAC5DDA-A6EB-4176-BE0C-D6D34011FF7C}" sibTransId="{E5883B02-81E0-419E-A87F-FDB4765EECF0}"/>
    <dgm:cxn modelId="{978EFDA8-9555-4A54-8521-4E51523D5A96}" type="presOf" srcId="{464CB094-AF75-42DD-846E-EC57B4636E4E}" destId="{9A1D2B22-8404-4E4E-89DD-07DC27357539}" srcOrd="0" destOrd="0" presId="urn:microsoft.com/office/officeart/2005/8/layout/chevron2"/>
    <dgm:cxn modelId="{9EAC5434-B80F-44A4-8415-4A20A498E9DE}" srcId="{2961DE97-1FE7-4AC9-B117-A867A344E9F4}" destId="{1209EFC0-FF77-4777-88D1-9745F495ECAF}" srcOrd="0" destOrd="0" parTransId="{71C5F96D-994C-4E0A-9183-D02AEA8FEA78}" sibTransId="{3563ACE4-28B9-4DF6-A272-0E58FC5EAAF9}"/>
    <dgm:cxn modelId="{2C963F49-360C-4626-8261-6A8E4DE83956}" type="presParOf" srcId="{9A1D2B22-8404-4E4E-89DD-07DC27357539}" destId="{19966F29-900B-499E-A2E9-F92CEB6AB7A9}" srcOrd="0" destOrd="0" presId="urn:microsoft.com/office/officeart/2005/8/layout/chevron2"/>
    <dgm:cxn modelId="{0862C79C-4159-44FD-9908-9B2A9C6B29AF}" type="presParOf" srcId="{19966F29-900B-499E-A2E9-F92CEB6AB7A9}" destId="{3350ADF8-DC60-4DC7-9EB2-277F6F1C68BF}" srcOrd="0" destOrd="0" presId="urn:microsoft.com/office/officeart/2005/8/layout/chevron2"/>
    <dgm:cxn modelId="{728F6C33-9B8E-40A3-885B-67B2293E65F6}" type="presParOf" srcId="{19966F29-900B-499E-A2E9-F92CEB6AB7A9}" destId="{CE08173D-50C7-4D85-A626-352E93BA01EF}" srcOrd="1" destOrd="0" presId="urn:microsoft.com/office/officeart/2005/8/layout/chevron2"/>
    <dgm:cxn modelId="{4AE4ACDF-AB4A-41CA-944B-C83AA4507522}" type="presParOf" srcId="{9A1D2B22-8404-4E4E-89DD-07DC27357539}" destId="{D6053786-2DC9-438E-9B5F-2A65AE08CF91}" srcOrd="1" destOrd="0" presId="urn:microsoft.com/office/officeart/2005/8/layout/chevron2"/>
    <dgm:cxn modelId="{FA668449-CA37-45D0-A3D4-AB160C1D905C}" type="presParOf" srcId="{9A1D2B22-8404-4E4E-89DD-07DC27357539}" destId="{F89F0DAD-820E-4335-8AAE-C86D1B706844}" srcOrd="2" destOrd="0" presId="urn:microsoft.com/office/officeart/2005/8/layout/chevron2"/>
    <dgm:cxn modelId="{203612A7-7D78-4CE2-97A0-C3F0E5FB202B}" type="presParOf" srcId="{F89F0DAD-820E-4335-8AAE-C86D1B706844}" destId="{9AD99974-0F89-4556-8706-E85042502812}" srcOrd="0" destOrd="0" presId="urn:microsoft.com/office/officeart/2005/8/layout/chevron2"/>
    <dgm:cxn modelId="{0155E254-0F79-4B4A-967C-785B635D00F8}" type="presParOf" srcId="{F89F0DAD-820E-4335-8AAE-C86D1B706844}" destId="{3A39D37C-1EDE-494E-90DB-1386065B2552}" srcOrd="1" destOrd="0" presId="urn:microsoft.com/office/officeart/2005/8/layout/chevron2"/>
    <dgm:cxn modelId="{923FEEFD-3F3B-42FA-AA14-0A8D15BFD762}" type="presParOf" srcId="{9A1D2B22-8404-4E4E-89DD-07DC27357539}" destId="{98D5B0B9-EFC6-4D4F-B880-D53B668B77E2}" srcOrd="3" destOrd="0" presId="urn:microsoft.com/office/officeart/2005/8/layout/chevron2"/>
    <dgm:cxn modelId="{BCF26116-08BE-4DCA-8A88-7720853DC57F}" type="presParOf" srcId="{9A1D2B22-8404-4E4E-89DD-07DC27357539}" destId="{3AD8E2F2-CAA0-4E87-B068-FE3D8B1F9DDB}" srcOrd="4" destOrd="0" presId="urn:microsoft.com/office/officeart/2005/8/layout/chevron2"/>
    <dgm:cxn modelId="{D566AC0B-EC66-4841-9F1A-6B68225039F9}" type="presParOf" srcId="{3AD8E2F2-CAA0-4E87-B068-FE3D8B1F9DDB}" destId="{EA19376D-4BE9-42EA-866B-B9555A676B13}" srcOrd="0" destOrd="0" presId="urn:microsoft.com/office/officeart/2005/8/layout/chevron2"/>
    <dgm:cxn modelId="{FE6F054B-DFC6-48BA-A3DC-1B0AF0CF38F2}" type="presParOf" srcId="{3AD8E2F2-CAA0-4E87-B068-FE3D8B1F9DDB}" destId="{592D5F9E-319C-4A9E-92EA-809E272F1E17}" srcOrd="1" destOrd="0" presId="urn:microsoft.com/office/officeart/2005/8/layout/chevron2"/>
    <dgm:cxn modelId="{06BDCC8A-B83C-495A-8A38-819BC83CF637}" type="presParOf" srcId="{9A1D2B22-8404-4E4E-89DD-07DC27357539}" destId="{8BDD9AB2-78C6-48CB-852C-6D877A68D803}" srcOrd="5" destOrd="0" presId="urn:microsoft.com/office/officeart/2005/8/layout/chevron2"/>
    <dgm:cxn modelId="{79746DED-08DC-402C-A234-EE39748517F9}" type="presParOf" srcId="{9A1D2B22-8404-4E4E-89DD-07DC27357539}" destId="{F87F852B-93E6-4148-A58E-4A33CDA8332C}" srcOrd="6" destOrd="0" presId="urn:microsoft.com/office/officeart/2005/8/layout/chevron2"/>
    <dgm:cxn modelId="{0DADD2AA-F13E-4C8A-B652-3A0CC87D3649}" type="presParOf" srcId="{F87F852B-93E6-4148-A58E-4A33CDA8332C}" destId="{D9404A84-8074-45D7-9853-BD621D7129C0}" srcOrd="0" destOrd="0" presId="urn:microsoft.com/office/officeart/2005/8/layout/chevron2"/>
    <dgm:cxn modelId="{CA32F066-D103-478C-A649-3C0D64C5CB45}" type="presParOf" srcId="{F87F852B-93E6-4148-A58E-4A33CDA8332C}" destId="{E78EDADC-4BF9-47E7-AA6B-49D774E0D930}" srcOrd="1" destOrd="0" presId="urn:microsoft.com/office/officeart/2005/8/layout/chevron2"/>
    <dgm:cxn modelId="{6A8D952E-A5D5-40CD-83AB-6F005DC13D52}" type="presParOf" srcId="{9A1D2B22-8404-4E4E-89DD-07DC27357539}" destId="{31F66D3F-D3B4-4737-8174-43C0DDBEAFE2}" srcOrd="7" destOrd="0" presId="urn:microsoft.com/office/officeart/2005/8/layout/chevron2"/>
    <dgm:cxn modelId="{F8746C8A-CDF0-40EA-A3D0-6288608E35F7}" type="presParOf" srcId="{9A1D2B22-8404-4E4E-89DD-07DC27357539}" destId="{023F6BE1-6A7E-4F25-8A83-2CD7931C8068}" srcOrd="8" destOrd="0" presId="urn:microsoft.com/office/officeart/2005/8/layout/chevron2"/>
    <dgm:cxn modelId="{2E9AEB1F-A906-47DD-B785-6B8037E2FCD8}" type="presParOf" srcId="{023F6BE1-6A7E-4F25-8A83-2CD7931C8068}" destId="{3F8ECAED-18BA-4700-9701-DB42A486F2C8}" srcOrd="0" destOrd="0" presId="urn:microsoft.com/office/officeart/2005/8/layout/chevron2"/>
    <dgm:cxn modelId="{9BA00A59-A9F9-4F44-97FF-F8D5D6DC98D5}" type="presParOf" srcId="{023F6BE1-6A7E-4F25-8A83-2CD7931C8068}" destId="{6302296D-D4FD-474D-B2B6-E4104916AE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6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79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8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18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35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58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F0000"/>
                </a:solidFill>
              </a:rPr>
              <a:t>שמגר</a:t>
            </a:r>
            <a:r>
              <a:rPr lang="he-IL" baseline="0" dirty="0" smtClean="0">
                <a:solidFill>
                  <a:srgbClr val="FF0000"/>
                </a:solidFill>
              </a:rPr>
              <a:t> – האם מדובר במקרי בוחן </a:t>
            </a:r>
            <a:r>
              <a:rPr lang="he-IL" baseline="0" dirty="0" err="1" smtClean="0">
                <a:solidFill>
                  <a:srgbClr val="FF0000"/>
                </a:solidFill>
              </a:rPr>
              <a:t>אמיתיים</a:t>
            </a:r>
            <a:r>
              <a:rPr lang="he-IL" baseline="0" dirty="0" smtClean="0">
                <a:solidFill>
                  <a:srgbClr val="FF0000"/>
                </a:solidFill>
              </a:rPr>
              <a:t>? אם כן, כדאי להוסיף תמונה של לפחות אחד המתחמים.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99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83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0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12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2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5/19/2025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0350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5/19/2025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205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5/19/2025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679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360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838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720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296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906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54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5/19/2025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018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5/19/2025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6898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5/19/2025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146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5/19/2025</a:t>
            </a:fld>
            <a:endParaRPr lang="en-US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330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5/19/2025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0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5/19/2025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894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5/19/2025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943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5/19/2025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569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2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8" r:id="rId17"/>
    <p:sldLayoutId id="2147483749" r:id="rId18"/>
  </p:sldLayoutIdLst>
  <p:hf sldNum="0" hdr="0" ftr="0" dt="0"/>
  <p:txStyles>
    <p:titleStyle>
      <a:lvl1pPr algn="r" defTabSz="1097280" rtl="1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r" defTabSz="1097280" rtl="1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r" defTabSz="109728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r" defTabSz="109728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r" defTabSz="109728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r" defTabSz="109728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r" defTabSz="109728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r" defTabSz="109728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r" defTabSz="109728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r" defTabSz="109728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350437" y="1288026"/>
            <a:ext cx="8102982" cy="4037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2">
              <a:lnSpc>
                <a:spcPts val="3100"/>
              </a:lnSpc>
            </a:pPr>
            <a:endParaRPr lang="en-US" sz="19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 3"/>
          <p:cNvSpPr/>
          <p:nvPr/>
        </p:nvSpPr>
        <p:spPr>
          <a:xfrm>
            <a:off x="13508831" y="5325428"/>
            <a:ext cx="12025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sh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844988" y="5679529"/>
            <a:ext cx="7663843" cy="2370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3400"/>
              </a:lnSpc>
              <a:buNone/>
            </a:pPr>
            <a:r>
              <a:rPr lang="he-IL" sz="3000" b="1" dirty="0" smtClean="0">
                <a:latin typeface="Gisha" panose="020B0502040204020203" pitchFamily="34" charset="-79"/>
                <a:ea typeface="Barlow Bold" pitchFamily="34" charset="-122"/>
                <a:cs typeface="Gisha" panose="020B0502040204020203" pitchFamily="34" charset="-79"/>
              </a:rPr>
              <a:t>עו"ד שמגר חגי</a:t>
            </a:r>
          </a:p>
          <a:p>
            <a:pPr algn="just">
              <a:lnSpc>
                <a:spcPts val="3400"/>
              </a:lnSpc>
            </a:pPr>
            <a:r>
              <a:rPr lang="he-IL" sz="2000" b="1" dirty="0">
                <a:latin typeface="Gisha" panose="020B0502040204020203" pitchFamily="34" charset="-79"/>
                <a:ea typeface="Barlow Bold" pitchFamily="34" charset="-122"/>
                <a:cs typeface="Gisha" panose="020B0502040204020203" pitchFamily="34" charset="-79"/>
              </a:rPr>
              <a:t>הרצאה זו מועברת למטרת הקניית ידע וכלים </a:t>
            </a:r>
            <a:r>
              <a:rPr lang="he-IL" sz="2000" b="1" dirty="0" smtClean="0">
                <a:latin typeface="Gisha" panose="020B0502040204020203" pitchFamily="34" charset="-79"/>
                <a:ea typeface="Barlow Bold" pitchFamily="34" charset="-122"/>
                <a:cs typeface="Gisha" panose="020B0502040204020203" pitchFamily="34" charset="-79"/>
              </a:rPr>
              <a:t>בנושא </a:t>
            </a:r>
            <a:r>
              <a:rPr lang="he-IL" sz="2000" b="1" dirty="0">
                <a:latin typeface="Gisha" panose="020B0502040204020203" pitchFamily="34" charset="-79"/>
                <a:ea typeface="Barlow Bold" pitchFamily="34" charset="-122"/>
                <a:cs typeface="Gisha" panose="020B0502040204020203" pitchFamily="34" charset="-79"/>
              </a:rPr>
              <a:t>התחדשות </a:t>
            </a:r>
            <a:endParaRPr lang="he-IL" sz="2000" b="1" dirty="0" smtClean="0">
              <a:latin typeface="Gisha" panose="020B0502040204020203" pitchFamily="34" charset="-79"/>
              <a:ea typeface="Barlow Bold" pitchFamily="34" charset="-122"/>
              <a:cs typeface="Gisha" panose="020B0502040204020203" pitchFamily="34" charset="-79"/>
            </a:endParaRPr>
          </a:p>
          <a:p>
            <a:pPr algn="just">
              <a:lnSpc>
                <a:spcPts val="3400"/>
              </a:lnSpc>
            </a:pPr>
            <a:r>
              <a:rPr lang="he-IL" sz="2000" b="1" dirty="0" smtClean="0">
                <a:latin typeface="Gisha" panose="020B0502040204020203" pitchFamily="34" charset="-79"/>
                <a:ea typeface="Barlow Bold" pitchFamily="34" charset="-122"/>
                <a:cs typeface="Gisha" panose="020B0502040204020203" pitchFamily="34" charset="-79"/>
              </a:rPr>
              <a:t>עירונית והיא </a:t>
            </a:r>
            <a:r>
              <a:rPr lang="he-IL" sz="2000" b="1" dirty="0">
                <a:latin typeface="Gisha" panose="020B0502040204020203" pitchFamily="34" charset="-79"/>
                <a:ea typeface="Barlow Bold" pitchFamily="34" charset="-122"/>
                <a:cs typeface="Gisha" panose="020B0502040204020203" pitchFamily="34" charset="-79"/>
              </a:rPr>
              <a:t>אינה מהווה </a:t>
            </a:r>
            <a:r>
              <a:rPr lang="he-IL" sz="2000" b="1" dirty="0" smtClean="0">
                <a:latin typeface="Gisha" panose="020B0502040204020203" pitchFamily="34" charset="-79"/>
                <a:ea typeface="Barlow Bold" pitchFamily="34" charset="-122"/>
                <a:cs typeface="Gisha" panose="020B0502040204020203" pitchFamily="34" charset="-79"/>
              </a:rPr>
              <a:t>תחליף </a:t>
            </a:r>
            <a:r>
              <a:rPr lang="he-IL" sz="2000" b="1" dirty="0">
                <a:latin typeface="Gisha" panose="020B0502040204020203" pitchFamily="34" charset="-79"/>
                <a:ea typeface="Barlow Bold" pitchFamily="34" charset="-122"/>
                <a:cs typeface="Gisha" panose="020B0502040204020203" pitchFamily="34" charset="-79"/>
              </a:rPr>
              <a:t>לחוזים </a:t>
            </a:r>
            <a:r>
              <a:rPr lang="he-IL" sz="2000" b="1" dirty="0" smtClean="0">
                <a:latin typeface="Gisha" panose="020B0502040204020203" pitchFamily="34" charset="-79"/>
                <a:ea typeface="Barlow Bold" pitchFamily="34" charset="-122"/>
                <a:cs typeface="Gisha" panose="020B0502040204020203" pitchFamily="34" charset="-79"/>
              </a:rPr>
              <a:t>או </a:t>
            </a:r>
            <a:r>
              <a:rPr lang="he-IL" sz="2000" b="1" dirty="0">
                <a:latin typeface="Gisha" panose="020B0502040204020203" pitchFamily="34" charset="-79"/>
                <a:ea typeface="Barlow Bold" pitchFamily="34" charset="-122"/>
                <a:cs typeface="Gisha" panose="020B0502040204020203" pitchFamily="34" charset="-79"/>
              </a:rPr>
              <a:t>התקשרויות קנייניות ככל </a:t>
            </a:r>
            <a:endParaRPr lang="he-IL" sz="2000" b="1" dirty="0" smtClean="0">
              <a:latin typeface="Gisha" panose="020B0502040204020203" pitchFamily="34" charset="-79"/>
              <a:ea typeface="Barlow Bold" pitchFamily="34" charset="-122"/>
              <a:cs typeface="Gisha" panose="020B0502040204020203" pitchFamily="34" charset="-79"/>
            </a:endParaRPr>
          </a:p>
          <a:p>
            <a:pPr algn="just">
              <a:lnSpc>
                <a:spcPts val="3400"/>
              </a:lnSpc>
            </a:pPr>
            <a:r>
              <a:rPr lang="he-IL" sz="2000" b="1" dirty="0" smtClean="0">
                <a:latin typeface="Gisha" panose="020B0502040204020203" pitchFamily="34" charset="-79"/>
                <a:ea typeface="Barlow Bold" pitchFamily="34" charset="-122"/>
                <a:cs typeface="Gisha" panose="020B0502040204020203" pitchFamily="34" charset="-79"/>
              </a:rPr>
              <a:t>שישנן</a:t>
            </a:r>
            <a:r>
              <a:rPr lang="he-IL" sz="2000" b="1" dirty="0">
                <a:latin typeface="Gisha" panose="020B0502040204020203" pitchFamily="34" charset="-79"/>
                <a:ea typeface="Barlow Bold" pitchFamily="34" charset="-122"/>
                <a:cs typeface="Gisha" panose="020B0502040204020203" pitchFamily="34" charset="-79"/>
              </a:rPr>
              <a:t>.</a:t>
            </a:r>
            <a:endParaRPr lang="he-IL" sz="2000" b="1" dirty="0" smtClean="0">
              <a:latin typeface="Gisha" panose="020B0502040204020203" pitchFamily="34" charset="-79"/>
              <a:ea typeface="Barlow Bold" pitchFamily="34" charset="-122"/>
              <a:cs typeface="Gisha" panose="020B0502040204020203" pitchFamily="34" charset="-79"/>
            </a:endParaRPr>
          </a:p>
          <a:p>
            <a:pPr marL="0" indent="0" algn="ctr" rtl="1">
              <a:lnSpc>
                <a:spcPts val="3400"/>
              </a:lnSpc>
              <a:buNone/>
            </a:pPr>
            <a:endParaRPr lang="en-US" sz="3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3678" y="2830756"/>
            <a:ext cx="814268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2"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פינוי בינו</a:t>
            </a:r>
            <a:r>
              <a:rPr lang="he-I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י: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דייר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 סרבן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ea typeface="Barlow" pitchFamily="34" charset="-122"/>
              <a:cs typeface="Gisha" panose="020B0502040204020203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3689" y="3935387"/>
            <a:ext cx="1542422" cy="1487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/>
          <p:nvPr/>
        </p:nvSpPr>
        <p:spPr>
          <a:xfrm>
            <a:off x="215656" y="429785"/>
            <a:ext cx="13923041" cy="1609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he-IL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מהו "סירוב שאינו בלתי סביר"?</a:t>
            </a:r>
          </a:p>
          <a:p>
            <a:pPr algn="ctr"/>
            <a:r>
              <a:rPr lang="he-IL" sz="2400" b="1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סעיף </a:t>
            </a:r>
            <a:r>
              <a:rPr lang="he-IL" sz="2400" b="1" dirty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2(ב) לחוק פינוי בינוי מפרט מקרים בהם סירוב לא ייחשב כבלתי </a:t>
            </a:r>
            <a:r>
              <a:rPr lang="he-IL" sz="2400" b="1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סביר – </a:t>
            </a:r>
          </a:p>
          <a:p>
            <a:pPr algn="ctr"/>
            <a:r>
              <a:rPr lang="he-IL" sz="2400" b="1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דוגמאות</a:t>
            </a:r>
            <a:r>
              <a:rPr lang="en-US" sz="2400" b="1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:</a:t>
            </a:r>
            <a:endParaRPr lang="en-US" sz="2400" b="1" dirty="0">
              <a:latin typeface="Gisha" panose="020B0502040204020203" pitchFamily="34" charset="-79"/>
              <a:ea typeface="Calibri" panose="020F0502020204030204" pitchFamily="34" charset="0"/>
              <a:cs typeface="Gisha" panose="020B0502040204020203" pitchFamily="34" charset="-79"/>
            </a:endParaRPr>
          </a:p>
          <a:p>
            <a:pPr algn="ctr"/>
            <a:endParaRPr lang="he-I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-1242652" y="2308086"/>
            <a:ext cx="11285034" cy="465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400" dirty="0" smtClean="0">
              <a:latin typeface="Gisha" panose="020B0502040204020203" pitchFamily="34" charset="-79"/>
              <a:ea typeface="Calibri" panose="020F0502020204030204" pitchFamily="34" charset="0"/>
              <a:cs typeface="Gisha" panose="020B0502040204020203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796951" y="7142501"/>
            <a:ext cx="2503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רשימה </a:t>
            </a:r>
            <a:r>
              <a:rPr lang="he-IL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לא </a:t>
            </a:r>
            <a:r>
              <a:rPr lang="he-IL" sz="2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סגורה </a:t>
            </a:r>
            <a:endParaRPr lang="he-IL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9" name="דיאגרמה 8"/>
          <p:cNvGraphicFramePr/>
          <p:nvPr>
            <p:extLst>
              <p:ext uri="{D42A27DB-BD31-4B8C-83A1-F6EECF244321}">
                <p14:modId xmlns:p14="http://schemas.microsoft.com/office/powerpoint/2010/main" val="2133424810"/>
              </p:ext>
            </p:extLst>
          </p:nvPr>
        </p:nvGraphicFramePr>
        <p:xfrm>
          <a:off x="1296786" y="1933914"/>
          <a:ext cx="12298600" cy="5654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תמונה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383913" y="425042"/>
            <a:ext cx="13246488" cy="6404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400"/>
              </a:lnSpc>
              <a:buNone/>
            </a:pPr>
            <a:r>
              <a:rPr lang="he-IL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אוכלוסיות מיוחדות לפי הדין</a:t>
            </a:r>
          </a:p>
          <a:p>
            <a:pPr lvl="4" algn="just">
              <a:lnSpc>
                <a:spcPct val="107000"/>
              </a:lnSpc>
            </a:pP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4" algn="just">
              <a:lnSpc>
                <a:spcPct val="107000"/>
              </a:lnSpc>
            </a:pPr>
            <a:endParaRPr 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2" algn="just">
              <a:lnSpc>
                <a:spcPct val="107000"/>
              </a:lnSpc>
            </a:pPr>
            <a:r>
              <a:rPr lang="he-I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קשיש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- אדם שהיה בגיל 70 </a:t>
            </a:r>
            <a:r>
              <a:rPr lang="he-I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במועד חתימת הדייר הראשון על עסקת פינוי ובינוי הראשונה 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+</a:t>
            </a:r>
          </a:p>
          <a:p>
            <a:pPr lvl="2" algn="just">
              <a:lnSpc>
                <a:spcPct val="107000"/>
              </a:lnSpc>
            </a:pP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התגורר בנכס לפחות </a:t>
            </a:r>
            <a:r>
              <a:rPr lang="he-I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שנתיים רציפות 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לפני חתימת ההסכם.</a:t>
            </a:r>
          </a:p>
          <a:p>
            <a:pPr lvl="2" algn="just">
              <a:lnSpc>
                <a:spcPct val="107000"/>
              </a:lnSpc>
            </a:pPr>
            <a:endParaRPr 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2" algn="just">
              <a:lnSpc>
                <a:spcPct val="107000"/>
              </a:lnSpc>
            </a:pPr>
            <a:r>
              <a:rPr lang="he-I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חולה הנוטה למות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-  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(רופא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אחראי מוסמך לקבוע כי מטופל הוא חולה הנוטה למות, אם נוכח כי 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המטופל</a:t>
            </a:r>
          </a:p>
          <a:p>
            <a:pPr lvl="2" algn="just">
              <a:lnSpc>
                <a:spcPct val="107000"/>
              </a:lnSpc>
            </a:pP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סובל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מבעיה רפואית חשוכת מרפא ותוחלת חייו, אף אם יינתן לו טיפול רפואי, 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אינה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עולה על 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שישה </a:t>
            </a:r>
          </a:p>
          <a:p>
            <a:pPr lvl="2" algn="just">
              <a:lnSpc>
                <a:spcPct val="107000"/>
              </a:lnSpc>
            </a:pP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חודשים.</a:t>
            </a:r>
          </a:p>
          <a:p>
            <a:pPr lvl="2" algn="just">
              <a:lnSpc>
                <a:spcPct val="107000"/>
              </a:lnSpc>
            </a:pP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2" algn="just">
              <a:lnSpc>
                <a:spcPct val="107000"/>
              </a:lnSpc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אדם </a:t>
            </a:r>
            <a:r>
              <a:rPr lang="he-I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שבמועד חתימת עסקת פינוי ובינוי ראשונה התגורר בדירה והיה זכאי לגמלת סיעוד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לפי סעיף </a:t>
            </a:r>
            <a:endParaRPr 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2" algn="just">
              <a:lnSpc>
                <a:spcPct val="107000"/>
              </a:lnSpc>
            </a:pP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224(א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)(5) או (6) 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לחוק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הביטוח הלאומי [נוסח משולב], 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התשנ"ה-1995</a:t>
            </a:r>
          </a:p>
          <a:p>
            <a:pPr lvl="2" algn="just">
              <a:lnSpc>
                <a:spcPct val="107000"/>
              </a:lnSpc>
            </a:pP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2" algn="just">
              <a:lnSpc>
                <a:spcPct val="107000"/>
              </a:lnSpc>
            </a:pPr>
            <a:r>
              <a:rPr lang="he-I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אדם בעל מוגבלויות</a:t>
            </a:r>
            <a:endParaRPr lang="he-I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2" algn="just">
              <a:lnSpc>
                <a:spcPct val="107000"/>
              </a:lnSpc>
            </a:pP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2" algn="just">
              <a:lnSpc>
                <a:spcPct val="107000"/>
              </a:lnSpc>
            </a:pPr>
            <a:endParaRPr 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2" algn="just">
              <a:lnSpc>
                <a:spcPct val="107000"/>
              </a:lnSpc>
            </a:pP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2" algn="just">
              <a:lnSpc>
                <a:spcPct val="107000"/>
              </a:lnSpc>
            </a:pPr>
            <a:endParaRPr 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4" algn="just">
              <a:lnSpc>
                <a:spcPct val="107000"/>
              </a:lnSpc>
            </a:pP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 5"/>
          <p:cNvSpPr/>
          <p:nvPr/>
        </p:nvSpPr>
        <p:spPr>
          <a:xfrm>
            <a:off x="935421" y="1555531"/>
            <a:ext cx="12242697" cy="598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endParaRPr lang="en-US" sz="2800" b="1" u="sng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6350437" y="2472809"/>
            <a:ext cx="5903833" cy="12811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endParaRPr lang="en-US" sz="2400" b="1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3324106" y="4106108"/>
            <a:ext cx="329089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endParaRPr lang="en-US" sz="2800" b="1" dirty="0">
              <a:solidFill>
                <a:srgbClr val="E5E0DF"/>
              </a:solidFill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15884" y="678894"/>
            <a:ext cx="15228916" cy="7367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400"/>
              </a:lnSpc>
              <a:buNone/>
            </a:pPr>
            <a:r>
              <a:rPr lang="he-IL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חלופות שנדרש להציע לקשיש/חולה הנוטה למות</a:t>
            </a:r>
          </a:p>
          <a:p>
            <a:pPr lvl="4" algn="just">
              <a:lnSpc>
                <a:spcPct val="107000"/>
              </a:lnSpc>
            </a:pP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(החלופות לפי הדין לפי שיקול דעתו של היזם. במקרה שקשיש שהינו בגיל 75 במועד חתימת הדייר </a:t>
            </a:r>
          </a:p>
          <a:p>
            <a:pPr lvl="4" algn="just">
              <a:lnSpc>
                <a:spcPct val="107000"/>
              </a:lnSpc>
            </a:pP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הראשון על העסקה בבית המשותף- היזם מחויב להציע לו את כל האפשרויות בחלופה הראשונה) </a:t>
            </a:r>
          </a:p>
          <a:p>
            <a:pPr lvl="4" algn="just">
              <a:lnSpc>
                <a:spcPct val="107000"/>
              </a:lnSpc>
            </a:pPr>
            <a:endParaRPr 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4" algn="just">
              <a:lnSpc>
                <a:spcPct val="107000"/>
              </a:lnSpc>
            </a:pP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4" algn="just">
              <a:lnSpc>
                <a:spcPct val="107000"/>
              </a:lnSpc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חלופה ראשונה 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– </a:t>
            </a:r>
          </a:p>
          <a:p>
            <a:pPr marL="1938528" lvl="6" algn="just">
              <a:lnSpc>
                <a:spcPct val="107000"/>
              </a:lnSpc>
            </a:pPr>
            <a:endParaRPr lang="he-IL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938528" lvl="6" algn="just">
              <a:lnSpc>
                <a:spcPct val="107000"/>
              </a:lnSpc>
            </a:pPr>
            <a:endParaRPr lang="he-I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938528" lvl="6" algn="just">
              <a:lnSpc>
                <a:spcPct val="107000"/>
              </a:lnSpc>
            </a:pPr>
            <a:endParaRPr lang="he-IL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938528" lvl="6" algn="just">
              <a:lnSpc>
                <a:spcPct val="107000"/>
              </a:lnSpc>
            </a:pPr>
            <a:r>
              <a:rPr lang="he-I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מעבר </a:t>
            </a:r>
            <a:r>
              <a:rPr lang="he-I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לבית הורים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(דיור מוגן) בשווי דירת התמורה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  <a:p>
            <a:pPr marL="2281428" lvl="6" indent="-342900" algn="just">
              <a:lnSpc>
                <a:spcPct val="107000"/>
              </a:lnSpc>
              <a:buAutoNum type="arabicPeriod"/>
            </a:pP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938528" lvl="6" algn="just">
              <a:lnSpc>
                <a:spcPct val="107000"/>
              </a:lnSpc>
            </a:pPr>
            <a:r>
              <a:rPr lang="he-I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רכישת דירה חלופית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 בשווי מהוון לדירת התמורה לקשיש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  <a:p>
            <a:pPr marL="2281428" lvl="6" indent="-342900" algn="just">
              <a:lnSpc>
                <a:spcPct val="107000"/>
              </a:lnSpc>
              <a:buAutoNum type="arabicPeriod"/>
            </a:pP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938528" lvl="6" algn="just">
              <a:lnSpc>
                <a:spcPct val="107000"/>
              </a:lnSpc>
            </a:pPr>
            <a:r>
              <a:rPr lang="he-I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קבלת כסף בשווי מהוון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לדירת התמורה, על מנת שהקשיש ירכוש דירה חלופית.</a:t>
            </a:r>
          </a:p>
          <a:p>
            <a:pPr marL="1938528" lvl="6" algn="just">
              <a:lnSpc>
                <a:spcPct val="107000"/>
              </a:lnSpc>
            </a:pP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4" algn="just">
              <a:lnSpc>
                <a:spcPct val="107000"/>
              </a:lnSpc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חלופה שנייה -  </a:t>
            </a:r>
            <a:r>
              <a:rPr lang="he-I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שתי דירות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אשר שווין דומה לדירת התמורה.</a:t>
            </a:r>
          </a:p>
          <a:p>
            <a:pPr lvl="4" algn="just">
              <a:lnSpc>
                <a:spcPct val="107000"/>
              </a:lnSpc>
            </a:pP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4" algn="just">
              <a:lnSpc>
                <a:spcPct val="107000"/>
              </a:lnSpc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חלופה שלישית - </a:t>
            </a:r>
            <a:r>
              <a:rPr lang="he-I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דירה בשטח קטן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יותר בתוספת </a:t>
            </a:r>
            <a:r>
              <a:rPr lang="he-I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תשלומי איזון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בגין דירת התמורה</a:t>
            </a: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 rtl="1">
              <a:lnSpc>
                <a:spcPts val="5400"/>
              </a:lnSpc>
              <a:buNone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 5"/>
          <p:cNvSpPr/>
          <p:nvPr/>
        </p:nvSpPr>
        <p:spPr>
          <a:xfrm>
            <a:off x="935421" y="1555531"/>
            <a:ext cx="12242697" cy="598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endParaRPr lang="en-US" sz="2800" b="1" u="sng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6350437" y="2472809"/>
            <a:ext cx="5903833" cy="12811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endParaRPr lang="en-US" sz="2400" b="1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3324106" y="4106108"/>
            <a:ext cx="329089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endParaRPr lang="en-US" sz="2800" b="1" dirty="0">
              <a:solidFill>
                <a:srgbClr val="E5E0DF"/>
              </a:solidFill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  <p:sp>
        <p:nvSpPr>
          <p:cNvPr id="10" name="תרשים זרימה: תהליך חלופי 9"/>
          <p:cNvSpPr/>
          <p:nvPr/>
        </p:nvSpPr>
        <p:spPr>
          <a:xfrm flipH="1">
            <a:off x="548847" y="4405933"/>
            <a:ext cx="13177618" cy="606323"/>
          </a:xfrm>
          <a:prstGeom prst="flowChartAlternateProcess">
            <a:avLst/>
          </a:prstGeom>
          <a:solidFill>
            <a:srgbClr val="80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11" name="תרשים זרימה: תהליך חלופי 10"/>
          <p:cNvSpPr/>
          <p:nvPr/>
        </p:nvSpPr>
        <p:spPr>
          <a:xfrm flipH="1">
            <a:off x="548845" y="5213684"/>
            <a:ext cx="13177620" cy="547424"/>
          </a:xfrm>
          <a:prstGeom prst="flowChartAlternateProcess">
            <a:avLst/>
          </a:prstGeom>
          <a:solidFill>
            <a:srgbClr val="80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13" name="תרשים זרימה: תהליך חלופי 12"/>
          <p:cNvSpPr/>
          <p:nvPr/>
        </p:nvSpPr>
        <p:spPr>
          <a:xfrm flipH="1">
            <a:off x="548847" y="5927029"/>
            <a:ext cx="13189076" cy="549635"/>
          </a:xfrm>
          <a:prstGeom prst="flowChartAlternateProcess">
            <a:avLst/>
          </a:prstGeom>
          <a:solidFill>
            <a:srgbClr val="80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14" name="תרשים זרימה: תהליך חלופי 13"/>
          <p:cNvSpPr/>
          <p:nvPr/>
        </p:nvSpPr>
        <p:spPr>
          <a:xfrm flipH="1">
            <a:off x="584681" y="6802950"/>
            <a:ext cx="13189076" cy="456013"/>
          </a:xfrm>
          <a:prstGeom prst="flowChartAlternateProcess">
            <a:avLst/>
          </a:prstGeom>
          <a:solidFill>
            <a:srgbClr val="80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15" name="תרשים זרימה: תהליך חלופי 14"/>
          <p:cNvSpPr/>
          <p:nvPr/>
        </p:nvSpPr>
        <p:spPr>
          <a:xfrm flipH="1">
            <a:off x="548845" y="7585249"/>
            <a:ext cx="13177618" cy="567634"/>
          </a:xfrm>
          <a:prstGeom prst="flowChartAlternateProcess">
            <a:avLst/>
          </a:prstGeom>
          <a:solidFill>
            <a:srgbClr val="80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16" name="תרשים זרימה: תהליך חלופי 15"/>
          <p:cNvSpPr/>
          <p:nvPr/>
        </p:nvSpPr>
        <p:spPr>
          <a:xfrm flipH="1">
            <a:off x="11389488" y="2808804"/>
            <a:ext cx="2372810" cy="606323"/>
          </a:xfrm>
          <a:prstGeom prst="flowChartAlternateProcess">
            <a:avLst/>
          </a:prstGeom>
          <a:solidFill>
            <a:srgbClr val="80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>
                  <a:alpha val="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2260" y="647491"/>
            <a:ext cx="14342073" cy="8841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350"/>
              </a:lnSpc>
              <a:buNone/>
            </a:pPr>
            <a:r>
              <a:rPr lang="he-IL" sz="43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שיקולים והשלכות של הליך משפטי כנגד דייר סרבן</a:t>
            </a:r>
            <a:endParaRPr lang="en-US" sz="43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123" y="1856899"/>
            <a:ext cx="1596985" cy="1377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439" y="2498408"/>
            <a:ext cx="346472" cy="43314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65695" y="2103239"/>
            <a:ext cx="2031087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4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תביעות</a:t>
            </a:r>
            <a:r>
              <a:rPr lang="en-US" sz="2150" dirty="0">
                <a:latin typeface="Barlow Medium" pitchFamily="34" charset="0"/>
                <a:ea typeface="Barlow Medium" pitchFamily="34" charset="-122"/>
              </a:rPr>
              <a:t> </a:t>
            </a:r>
            <a:r>
              <a:rPr lang="en-US" sz="24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משפטיות</a:t>
            </a:r>
          </a:p>
        </p:txBody>
      </p:sp>
      <p:sp>
        <p:nvSpPr>
          <p:cNvPr id="6" name="Text 2"/>
          <p:cNvSpPr/>
          <p:nvPr/>
        </p:nvSpPr>
        <p:spPr>
          <a:xfrm>
            <a:off x="7465695" y="2593300"/>
            <a:ext cx="2031087" cy="3943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r>
              <a:rPr lang="en-US" sz="24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הליכים</a:t>
            </a:r>
            <a:r>
              <a:rPr lang="en-US" sz="1900" b="1" dirty="0">
                <a:latin typeface="Barlow" pitchFamily="34" charset="0"/>
                <a:ea typeface="Barlow" pitchFamily="34" charset="-122"/>
              </a:rPr>
              <a:t> </a:t>
            </a:r>
            <a:r>
              <a:rPr lang="en-US" sz="24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ארוכים ויקרים</a:t>
            </a: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4570" y="3295531"/>
            <a:ext cx="3194090" cy="1377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9808" y="3767495"/>
            <a:ext cx="346472" cy="433149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60150" y="3541871"/>
            <a:ext cx="2738080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4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עלויות</a:t>
            </a:r>
            <a:r>
              <a:rPr lang="en-US" sz="2150" dirty="0">
                <a:latin typeface="Barlow Medium" pitchFamily="34" charset="0"/>
                <a:ea typeface="Barlow Medium" pitchFamily="34" charset="-122"/>
              </a:rPr>
              <a:t> </a:t>
            </a:r>
            <a:r>
              <a:rPr lang="en-US" sz="24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כבדות</a:t>
            </a:r>
          </a:p>
        </p:txBody>
      </p:sp>
      <p:sp>
        <p:nvSpPr>
          <p:cNvPr id="11" name="Text 5"/>
          <p:cNvSpPr/>
          <p:nvPr/>
        </p:nvSpPr>
        <p:spPr>
          <a:xfrm>
            <a:off x="5604387" y="4031933"/>
            <a:ext cx="3093843" cy="4404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r>
              <a:rPr lang="en-US" sz="24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הוצאות</a:t>
            </a:r>
            <a:r>
              <a:rPr lang="en-US" sz="1900" dirty="0">
                <a:latin typeface="Barlow" pitchFamily="34" charset="0"/>
                <a:ea typeface="Barlow" pitchFamily="34" charset="-122"/>
              </a:rPr>
              <a:t> </a:t>
            </a:r>
            <a:r>
              <a:rPr lang="en-US" sz="24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משפטיות לכל הצדדים</a:t>
            </a:r>
          </a:p>
        </p:txBody>
      </p:sp>
      <p:sp>
        <p:nvSpPr>
          <p:cNvPr id="12" name="Shape 6"/>
          <p:cNvSpPr/>
          <p:nvPr/>
        </p:nvSpPr>
        <p:spPr>
          <a:xfrm>
            <a:off x="125611" y="6322398"/>
            <a:ext cx="7958971" cy="15240"/>
          </a:xfrm>
          <a:prstGeom prst="roundRect">
            <a:avLst>
              <a:gd name="adj" fmla="val 679140"/>
            </a:avLst>
          </a:prstGeom>
          <a:solidFill>
            <a:srgbClr val="922022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6137" y="4734163"/>
            <a:ext cx="4791075" cy="13770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8439" y="5206127"/>
            <a:ext cx="346472" cy="433149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5161717" y="4980503"/>
            <a:ext cx="2738080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4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עיכוב פרויקטים</a:t>
            </a:r>
          </a:p>
        </p:txBody>
      </p:sp>
      <p:sp>
        <p:nvSpPr>
          <p:cNvPr id="16" name="Text 8"/>
          <p:cNvSpPr/>
          <p:nvPr/>
        </p:nvSpPr>
        <p:spPr>
          <a:xfrm flipH="1">
            <a:off x="3196247" y="5455205"/>
            <a:ext cx="4703550" cy="3943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r>
              <a:rPr lang="en-US" sz="24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דחיית תהליך ההתחדשות לשנים</a:t>
            </a:r>
          </a:p>
        </p:txBody>
      </p:sp>
      <p:sp>
        <p:nvSpPr>
          <p:cNvPr id="17" name="Shape 9"/>
          <p:cNvSpPr/>
          <p:nvPr/>
        </p:nvSpPr>
        <p:spPr>
          <a:xfrm>
            <a:off x="924044" y="6126718"/>
            <a:ext cx="7160538" cy="15240"/>
          </a:xfrm>
          <a:prstGeom prst="roundRect">
            <a:avLst>
              <a:gd name="adj" fmla="val 679140"/>
            </a:avLst>
          </a:prstGeom>
          <a:solidFill>
            <a:srgbClr val="922022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7585" y="6220658"/>
            <a:ext cx="6388179" cy="1377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8439" y="6644759"/>
            <a:ext cx="346472" cy="433149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4363164" y="6419136"/>
            <a:ext cx="2738080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4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פגיעה</a:t>
            </a:r>
            <a:r>
              <a:rPr lang="en-US" sz="1900" dirty="0">
                <a:latin typeface="Arial" panose="020B0604020202020204" pitchFamily="34" charset="0"/>
                <a:ea typeface="Barlow Medium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בשכנים</a:t>
            </a:r>
          </a:p>
        </p:txBody>
      </p:sp>
      <p:sp>
        <p:nvSpPr>
          <p:cNvPr id="21" name="Text 11"/>
          <p:cNvSpPr/>
          <p:nvPr/>
        </p:nvSpPr>
        <p:spPr>
          <a:xfrm>
            <a:off x="2327565" y="6909197"/>
            <a:ext cx="4773680" cy="3943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r>
              <a:rPr lang="en-US" sz="24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הרעת מצב דיור של דיירים אחרים</a:t>
            </a:r>
          </a:p>
        </p:txBody>
      </p:sp>
      <p:sp>
        <p:nvSpPr>
          <p:cNvPr id="22" name="Shape 6"/>
          <p:cNvSpPr/>
          <p:nvPr/>
        </p:nvSpPr>
        <p:spPr>
          <a:xfrm>
            <a:off x="924044" y="4855726"/>
            <a:ext cx="7958971" cy="15240"/>
          </a:xfrm>
          <a:prstGeom prst="roundRect">
            <a:avLst>
              <a:gd name="adj" fmla="val 679140"/>
            </a:avLst>
          </a:prstGeom>
          <a:solidFill>
            <a:srgbClr val="922022"/>
          </a:solidFill>
          <a:ln/>
        </p:spPr>
      </p:sp>
      <p:sp>
        <p:nvSpPr>
          <p:cNvPr id="24" name="Shape 6"/>
          <p:cNvSpPr/>
          <p:nvPr/>
        </p:nvSpPr>
        <p:spPr>
          <a:xfrm>
            <a:off x="2551271" y="2057162"/>
            <a:ext cx="7958971" cy="15240"/>
          </a:xfrm>
          <a:prstGeom prst="roundRect">
            <a:avLst>
              <a:gd name="adj" fmla="val 679140"/>
            </a:avLst>
          </a:prstGeom>
          <a:solidFill>
            <a:srgbClr val="922022"/>
          </a:solidFill>
          <a:ln/>
        </p:spPr>
      </p:sp>
      <p:sp>
        <p:nvSpPr>
          <p:cNvPr id="25" name="Shape 6"/>
          <p:cNvSpPr/>
          <p:nvPr/>
        </p:nvSpPr>
        <p:spPr>
          <a:xfrm>
            <a:off x="1752718" y="3378874"/>
            <a:ext cx="7958971" cy="15240"/>
          </a:xfrm>
          <a:prstGeom prst="roundRect">
            <a:avLst>
              <a:gd name="adj" fmla="val 679140"/>
            </a:avLst>
          </a:prstGeom>
          <a:solidFill>
            <a:srgbClr val="922022"/>
          </a:solidFill>
          <a:ln/>
        </p:spPr>
      </p:sp>
      <p:pic>
        <p:nvPicPr>
          <p:cNvPr id="26" name="תמונה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48828" y="569000"/>
            <a:ext cx="548640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400"/>
              </a:lnSpc>
              <a:buNone/>
            </a:pPr>
            <a:r>
              <a:rPr lang="en-US" sz="43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מנגנוני גישור</a:t>
            </a:r>
            <a:endParaRPr lang="en-US" sz="43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0181750" y="1994254"/>
            <a:ext cx="3584496" cy="3475521"/>
          </a:xfrm>
          <a:prstGeom prst="roundRect">
            <a:avLst>
              <a:gd name="adj" fmla="val 4713"/>
            </a:avLst>
          </a:prstGeom>
          <a:solidFill>
            <a:srgbClr val="790709"/>
          </a:solidFill>
          <a:ln w="15240">
            <a:solidFill>
              <a:srgbClr val="92202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637640" y="2289074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r>
              <a:rPr lang="en-US" sz="3000" b="1" u="sng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תקשורת פתוחה</a:t>
            </a:r>
            <a:endParaRPr lang="en-US" sz="3000" b="1" u="sng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443747" y="2893158"/>
            <a:ext cx="3060502" cy="2377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דיאלוג </a:t>
            </a:r>
            <a:r>
              <a:rPr lang="en-US" sz="2400" b="1" dirty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משמעותי בין כל </a:t>
            </a:r>
            <a:r>
              <a:rPr lang="en-US" sz="2400" b="1" dirty="0" smtClean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הצדדים</a:t>
            </a:r>
            <a:r>
              <a:rPr lang="he-IL" sz="2400" b="1" dirty="0" smtClean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.</a:t>
            </a:r>
            <a:endParaRPr lang="en-US" sz="2400" b="1" dirty="0" smtClean="0">
              <a:latin typeface="Gisha" panose="020B0502040204020203" pitchFamily="34" charset="-79"/>
              <a:ea typeface="Barlow" pitchFamily="34" charset="-122"/>
              <a:cs typeface="Gisha" panose="020B0502040204020203" pitchFamily="34" charset="-79"/>
            </a:endParaRPr>
          </a:p>
          <a:p>
            <a:pPr marL="342900" indent="-342900" rtl="1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שקיפות </a:t>
            </a:r>
            <a:r>
              <a:rPr lang="en-US" sz="2400" b="1" dirty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מלאה </a:t>
            </a:r>
            <a:r>
              <a:rPr lang="en-US" sz="2400" b="1" dirty="0" smtClean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בתהליך</a:t>
            </a:r>
            <a:r>
              <a:rPr lang="he-IL" sz="2400" b="1" dirty="0" smtClean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.</a:t>
            </a:r>
          </a:p>
          <a:p>
            <a:pPr marL="342900" indent="-342900" rtl="1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התחשבות </a:t>
            </a:r>
            <a:r>
              <a:rPr lang="en-US" sz="2400" b="1" dirty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בצרכים האישיים.</a:t>
            </a:r>
          </a:p>
        </p:txBody>
      </p:sp>
      <p:sp>
        <p:nvSpPr>
          <p:cNvPr id="7" name="Shape 4"/>
          <p:cNvSpPr/>
          <p:nvPr/>
        </p:nvSpPr>
        <p:spPr>
          <a:xfrm>
            <a:off x="6350318" y="2044129"/>
            <a:ext cx="3584615" cy="3475521"/>
          </a:xfrm>
          <a:prstGeom prst="roundRect">
            <a:avLst>
              <a:gd name="adj" fmla="val 4713"/>
            </a:avLst>
          </a:prstGeom>
          <a:solidFill>
            <a:srgbClr val="790709"/>
          </a:solidFill>
          <a:ln w="15240">
            <a:solidFill>
              <a:srgbClr val="92202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929676" y="2289074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r>
              <a:rPr lang="en-US" sz="3000" b="1" u="sng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מתווכים מקצועיים</a:t>
            </a:r>
            <a:endParaRPr lang="en-US" sz="3000" b="1" u="sng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6612374" y="2893158"/>
            <a:ext cx="3060502" cy="2377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r" rtl="1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שימוש בעורכי דין ומגשרים מומחים בתחום </a:t>
            </a:r>
            <a:r>
              <a:rPr lang="en-US" sz="2800" b="1" dirty="0" smtClean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הפינוי-בי</a:t>
            </a:r>
            <a:r>
              <a:rPr lang="he-IL" sz="2800" b="1" dirty="0" smtClean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נוי.</a:t>
            </a:r>
          </a:p>
          <a:p>
            <a:pPr marL="342900" indent="-342900" algn="r" rtl="1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ליווי </a:t>
            </a:r>
            <a:r>
              <a:rPr lang="en-US" sz="2800" b="1" dirty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אישי לדייר הסרבן.</a:t>
            </a:r>
          </a:p>
        </p:txBody>
      </p:sp>
      <p:sp>
        <p:nvSpPr>
          <p:cNvPr id="10" name="Shape 7"/>
          <p:cNvSpPr/>
          <p:nvPr/>
        </p:nvSpPr>
        <p:spPr>
          <a:xfrm>
            <a:off x="6350318" y="5866329"/>
            <a:ext cx="7415927" cy="1805226"/>
          </a:xfrm>
          <a:prstGeom prst="roundRect">
            <a:avLst>
              <a:gd name="adj" fmla="val 5744"/>
            </a:avLst>
          </a:prstGeom>
          <a:solidFill>
            <a:srgbClr val="790709"/>
          </a:solidFill>
          <a:ln w="15240">
            <a:solidFill>
              <a:srgbClr val="922022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686681" y="6139204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00"/>
              </a:lnSpc>
              <a:buNone/>
            </a:pPr>
            <a:r>
              <a:rPr lang="en-US" sz="3000" b="1" u="sng" dirty="0">
                <a:latin typeface="Barlow Medium" pitchFamily="34" charset="0"/>
                <a:ea typeface="Barlow Medium" pitchFamily="34" charset="-122"/>
              </a:rPr>
              <a:t>פתרונות יצירתיים</a:t>
            </a:r>
            <a:endParaRPr lang="en-US" sz="3000" b="1" u="sng" dirty="0"/>
          </a:p>
        </p:txBody>
      </p:sp>
      <p:sp>
        <p:nvSpPr>
          <p:cNvPr id="12" name="Text 9"/>
          <p:cNvSpPr/>
          <p:nvPr/>
        </p:nvSpPr>
        <p:spPr>
          <a:xfrm>
            <a:off x="6489026" y="6634638"/>
            <a:ext cx="689181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3100"/>
              </a:lnSpc>
              <a:buNone/>
            </a:pPr>
            <a:r>
              <a:rPr lang="en-US" sz="2400" b="1" dirty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חשיבה מחוץ לקופסה והתאמת פתרונות לצרכים </a:t>
            </a:r>
            <a:r>
              <a:rPr lang="en-US" sz="2400" b="1" dirty="0" smtClean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ייחודיים</a:t>
            </a:r>
            <a:r>
              <a:rPr lang="he-IL" sz="2400" b="1" dirty="0" smtClean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. </a:t>
            </a:r>
            <a:r>
              <a:rPr lang="en-US" sz="2400" b="1" dirty="0" smtClean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שילוב </a:t>
            </a:r>
            <a:r>
              <a:rPr lang="en-US" sz="2400" b="1" dirty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מענים רגשיים וכלכליים.</a:t>
            </a:r>
            <a:endParaRPr lang="en-US" sz="24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35421" y="678893"/>
            <a:ext cx="12830942" cy="6536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 rtl="1">
              <a:lnSpc>
                <a:spcPts val="5400"/>
              </a:lnSpc>
              <a:buNone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 5"/>
          <p:cNvSpPr/>
          <p:nvPr/>
        </p:nvSpPr>
        <p:spPr>
          <a:xfrm>
            <a:off x="935421" y="1555531"/>
            <a:ext cx="12242697" cy="598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endParaRPr lang="en-US" sz="2800" b="1" u="sng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5421" y="1828800"/>
            <a:ext cx="12581074" cy="6018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endParaRPr lang="en-US" sz="2400" b="1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3324106" y="4106108"/>
            <a:ext cx="329089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endParaRPr lang="en-US" sz="2800" b="1" dirty="0">
              <a:solidFill>
                <a:srgbClr val="E5E0DF"/>
              </a:solidFill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935421" y="678893"/>
            <a:ext cx="13229466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אייזן נ' ברנרד  </a:t>
            </a:r>
            <a:r>
              <a:rPr lang="he-IL" sz="4400" b="1" dirty="0" err="1">
                <a:latin typeface="Gisha" panose="020B0502040204020203" pitchFamily="34" charset="-79"/>
                <a:cs typeface="Gisha" panose="020B0502040204020203" pitchFamily="34" charset="-79"/>
              </a:rPr>
              <a:t>רעא</a:t>
            </a:r>
            <a:r>
              <a:rPr lang="he-IL" sz="4400" b="1" dirty="0">
                <a:latin typeface="Gisha" panose="020B0502040204020203" pitchFamily="34" charset="-79"/>
                <a:cs typeface="Gisha" panose="020B0502040204020203" pitchFamily="34" charset="-79"/>
              </a:rPr>
              <a:t> 5108/23 </a:t>
            </a:r>
            <a:r>
              <a:rPr lang="he-IL" sz="4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דחיית טענת </a:t>
            </a:r>
            <a:r>
              <a:rPr lang="he-IL" sz="4400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סרוב</a:t>
            </a:r>
            <a:r>
              <a:rPr lang="he-IL" sz="4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סביר</a:t>
            </a:r>
            <a:endParaRPr lang="he-IL" sz="4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במסגרת הפרויקט נקבע כי בעלי </a:t>
            </a:r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דירות גדולות יקבלו תוספת של 23 מ"ר</a:t>
            </a: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 ובעלי דירות </a:t>
            </a:r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קטנות ובינוניות יקבלו תוספת של 19 מ"ר</a:t>
            </a:r>
            <a:endParaRPr lang="he-IL" sz="3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>
                <a:latin typeface="Gisha" panose="020B0502040204020203" pitchFamily="34" charset="-79"/>
                <a:cs typeface="Gisha" panose="020B0502040204020203" pitchFamily="34" charset="-79"/>
              </a:rPr>
              <a:t>אחת הבעלים של הדירות הבינוניות התנגדה בטענה לפגיעה </a:t>
            </a: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בשוויון.</a:t>
            </a:r>
            <a:endParaRPr lang="he-IL" sz="3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b="1" u="sng" dirty="0">
                <a:latin typeface="Gisha" panose="020B0502040204020203" pitchFamily="34" charset="-79"/>
                <a:cs typeface="Gisha" panose="020B0502040204020203" pitchFamily="34" charset="-79"/>
              </a:rPr>
              <a:t>בית המשפט </a:t>
            </a:r>
            <a:r>
              <a:rPr lang="he-IL" sz="3600" b="1" u="sng" dirty="0" smtClean="0">
                <a:latin typeface="Gisha" panose="020B0502040204020203" pitchFamily="34" charset="-79"/>
                <a:cs typeface="Gisha" panose="020B0502040204020203" pitchFamily="34" charset="-79"/>
              </a:rPr>
              <a:t>המחוזי עורך הבחנה בין שתי שיטות שוויון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שיווין כלכלי- תוספת זהה לכל הדירות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שוויון מהותי – תוספת זהה לדירות זהות, תוספת שונה לדירות שונות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he-IL" sz="3600" u="sng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בית המשפט המחוזי העדיף את השוויון המהותי</a:t>
            </a:r>
            <a:r>
              <a:rPr lang="he-IL" sz="3600" b="1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, ככל </a:t>
            </a:r>
            <a:r>
              <a:rPr lang="he-IL" sz="36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שיש דירות בגדלים שונים</a:t>
            </a:r>
            <a:r>
              <a:rPr lang="he-IL" sz="36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ניתן לקבוע </a:t>
            </a:r>
            <a:r>
              <a:rPr lang="he-IL" sz="36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שמגיע להם תוספות שונות. לאור העובדה שהיו הפרשים של מ"ר בודדים, לא ניתן לומר שהייתה פגיעה מהותית בשוויון.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e-IL" sz="3600" b="1" dirty="0" smtClean="0"/>
          </a:p>
          <a:p>
            <a:r>
              <a:rPr lang="he-IL" sz="4400" dirty="0"/>
              <a:t/>
            </a:r>
            <a:br>
              <a:rPr lang="he-IL" sz="4400" dirty="0"/>
            </a:br>
            <a:endParaRPr lang="he-IL" sz="44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35421" y="678893"/>
            <a:ext cx="12830942" cy="6536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 rtl="1">
              <a:lnSpc>
                <a:spcPts val="5400"/>
              </a:lnSpc>
              <a:buNone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 5"/>
          <p:cNvSpPr/>
          <p:nvPr/>
        </p:nvSpPr>
        <p:spPr>
          <a:xfrm>
            <a:off x="935421" y="1555531"/>
            <a:ext cx="12242697" cy="598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endParaRPr lang="en-US" sz="2800" b="1" u="sng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5421" y="1828800"/>
            <a:ext cx="12581074" cy="6018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endParaRPr lang="en-US" sz="2400" b="1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3324106" y="4106108"/>
            <a:ext cx="329089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endParaRPr lang="en-US" sz="2800" b="1" dirty="0">
              <a:solidFill>
                <a:srgbClr val="E5E0DF"/>
              </a:solidFill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935421" y="678893"/>
            <a:ext cx="1322946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אייזן נ' ברנרד  </a:t>
            </a:r>
            <a:r>
              <a:rPr lang="he-IL" sz="4400" b="1" dirty="0" err="1">
                <a:latin typeface="Gisha" panose="020B0502040204020203" pitchFamily="34" charset="-79"/>
                <a:cs typeface="Gisha" panose="020B0502040204020203" pitchFamily="34" charset="-79"/>
              </a:rPr>
              <a:t>רעא</a:t>
            </a:r>
            <a:r>
              <a:rPr lang="he-IL" sz="4400" b="1" dirty="0">
                <a:latin typeface="Gisha" panose="020B0502040204020203" pitchFamily="34" charset="-79"/>
                <a:cs typeface="Gisha" panose="020B0502040204020203" pitchFamily="34" charset="-79"/>
              </a:rPr>
              <a:t> 5108/23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בית המשפט העליון דחה את הערעור ואימץ את פסיקת בית המשפט המחוזי </a:t>
            </a:r>
            <a:r>
              <a:rPr lang="he-IL" sz="4000" u="sng" dirty="0" smtClean="0">
                <a:latin typeface="Gisha" panose="020B0502040204020203" pitchFamily="34" charset="-79"/>
                <a:cs typeface="Gisha" panose="020B0502040204020203" pitchFamily="34" charset="-79"/>
              </a:rPr>
              <a:t>במקרה הספציפי הזה</a:t>
            </a: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יחד עם זאת בית המשפט העליון נמנע מלדון בשאלה העקרונית איזה מבחן נדרש להחיל "ושאלה זו דורשת ליבון במקרה המתאים לכך."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בית המשפט העליון קבע כי "</a:t>
            </a:r>
            <a:r>
              <a:rPr lang="he-IL" sz="4000" u="sng" dirty="0" smtClean="0">
                <a:latin typeface="Gisha" panose="020B0502040204020203" pitchFamily="34" charset="-79"/>
                <a:cs typeface="Gisha" panose="020B0502040204020203" pitchFamily="34" charset="-79"/>
              </a:rPr>
              <a:t>קביעת </a:t>
            </a:r>
            <a:r>
              <a:rPr lang="he-IL" sz="4000" u="sng" dirty="0">
                <a:latin typeface="Gisha" panose="020B0502040204020203" pitchFamily="34" charset="-79"/>
                <a:cs typeface="Gisha" panose="020B0502040204020203" pitchFamily="34" charset="-79"/>
              </a:rPr>
              <a:t>בית המשפט המחוזי</a:t>
            </a:r>
            <a:r>
              <a:rPr lang="he-IL" sz="4000" dirty="0">
                <a:latin typeface="Gisha" panose="020B0502040204020203" pitchFamily="34" charset="-79"/>
                <a:cs typeface="Gisha" panose="020B0502040204020203" pitchFamily="34" charset="-79"/>
              </a:rPr>
              <a:t> כי למבחן "הכמותי-מהותי" יש עדיפות על פני המבחן "הכלכלי", </a:t>
            </a:r>
            <a:r>
              <a:rPr lang="he-IL" sz="4000" u="sng" dirty="0">
                <a:latin typeface="Gisha" panose="020B0502040204020203" pitchFamily="34" charset="-79"/>
                <a:cs typeface="Gisha" panose="020B0502040204020203" pitchFamily="34" charset="-79"/>
              </a:rPr>
              <a:t>היא, כשלעצמה, קביעה שאינה חפה מקשיים</a:t>
            </a:r>
            <a:r>
              <a:rPr lang="he-IL" sz="4400" dirty="0"/>
              <a:t/>
            </a:r>
            <a:br>
              <a:rPr lang="he-IL" sz="4400" dirty="0"/>
            </a:br>
            <a:endParaRPr lang="he-IL" sz="44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35421" y="678893"/>
            <a:ext cx="12830942" cy="6536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 rtl="1">
              <a:lnSpc>
                <a:spcPts val="5400"/>
              </a:lnSpc>
              <a:buNone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 5"/>
          <p:cNvSpPr/>
          <p:nvPr/>
        </p:nvSpPr>
        <p:spPr>
          <a:xfrm>
            <a:off x="935421" y="1555531"/>
            <a:ext cx="12242697" cy="598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endParaRPr lang="en-US" sz="2800" b="1" u="sng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5421" y="1828800"/>
            <a:ext cx="12581074" cy="6018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endParaRPr lang="en-US" sz="2400" b="1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3324106" y="4106108"/>
            <a:ext cx="329089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endParaRPr lang="en-US" sz="2800" b="1" dirty="0">
              <a:solidFill>
                <a:srgbClr val="E5E0DF"/>
              </a:solidFill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935421" y="678893"/>
            <a:ext cx="13229466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גרינברג נ' </a:t>
            </a:r>
            <a:r>
              <a:rPr lang="he-IL" sz="4400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פלום</a:t>
            </a:r>
            <a:r>
              <a:rPr lang="he-IL" sz="4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(556/22 פ"ת)  קבלת טענת סירוב סביר</a:t>
            </a:r>
            <a:endParaRPr lang="he-IL" sz="4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דיירת </a:t>
            </a:r>
            <a:r>
              <a:rPr lang="he-IL" sz="4400" dirty="0">
                <a:latin typeface="Gisha" panose="020B0502040204020203" pitchFamily="34" charset="-79"/>
                <a:cs typeface="Gisha" panose="020B0502040204020203" pitchFamily="34" charset="-79"/>
              </a:rPr>
              <a:t>סירבה לחתום על ההסכם בטענה שמגיע לה פיצוי עודף כי </a:t>
            </a:r>
            <a:r>
              <a:rPr lang="he-IL" sz="4400" u="sng" dirty="0" smtClean="0">
                <a:latin typeface="Gisha" panose="020B0502040204020203" pitchFamily="34" charset="-79"/>
                <a:cs typeface="Gisha" panose="020B0502040204020203" pitchFamily="34" charset="-79"/>
              </a:rPr>
              <a:t>לדירתה חניה צמודה בניגוד ליתר הדיירים </a:t>
            </a:r>
            <a:r>
              <a:rPr lang="he-IL" sz="4400" u="sng" smtClean="0">
                <a:latin typeface="Gisha" panose="020B0502040204020203" pitchFamily="34" charset="-79"/>
                <a:cs typeface="Gisha" panose="020B0502040204020203" pitchFamily="34" charset="-79"/>
              </a:rPr>
              <a:t>שאין לדירות </a:t>
            </a:r>
            <a:r>
              <a:rPr lang="he-IL" sz="4400" u="sng" dirty="0" smtClean="0">
                <a:latin typeface="Gisha" panose="020B0502040204020203" pitchFamily="34" charset="-79"/>
                <a:cs typeface="Gisha" panose="020B0502040204020203" pitchFamily="34" charset="-79"/>
              </a:rPr>
              <a:t>חנייה צמודה</a:t>
            </a:r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  <a:endParaRPr lang="he-IL" sz="4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בהסכם הדיירת עם החינה קיבלה קדימות לבחירת חניה לפני הבעלים שלדירתם לא צמודה חנייה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הטענה</a:t>
            </a:r>
            <a:r>
              <a:rPr lang="he-IL" sz="4400" dirty="0">
                <a:latin typeface="Gisha" panose="020B0502040204020203" pitchFamily="34" charset="-79"/>
                <a:cs typeface="Gisha" panose="020B0502040204020203" pitchFamily="34" charset="-79"/>
              </a:rPr>
              <a:t>: </a:t>
            </a:r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העובדה ש</a:t>
            </a:r>
            <a:r>
              <a:rPr lang="he-IL" sz="4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בעלי דירות עם או  </a:t>
            </a:r>
            <a:r>
              <a:rPr lang="he-IL" sz="4400" b="1" dirty="0">
                <a:latin typeface="Gisha" panose="020B0502040204020203" pitchFamily="34" charset="-79"/>
                <a:cs typeface="Gisha" panose="020B0502040204020203" pitchFamily="34" charset="-79"/>
              </a:rPr>
              <a:t>בלי חניה מקבלים </a:t>
            </a:r>
            <a:r>
              <a:rPr lang="he-IL" sz="4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בכל מקרה חניה </a:t>
            </a:r>
            <a:r>
              <a:rPr lang="he-IL" sz="4400" b="1" dirty="0">
                <a:latin typeface="Gisha" panose="020B0502040204020203" pitchFamily="34" charset="-79"/>
                <a:cs typeface="Gisha" panose="020B0502040204020203" pitchFamily="34" charset="-79"/>
              </a:rPr>
              <a:t>חדשה </a:t>
            </a:r>
            <a:r>
              <a:rPr lang="he-IL" sz="4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–ללא אבחנה פוגעת בשוויון</a:t>
            </a:r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  <a:r>
              <a:rPr lang="he-IL" sz="4400" dirty="0"/>
              <a:t/>
            </a:r>
            <a:br>
              <a:rPr lang="he-IL" sz="4400" dirty="0"/>
            </a:br>
            <a:endParaRPr lang="he-IL" sz="44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35421" y="678893"/>
            <a:ext cx="12830942" cy="6536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 rtl="1">
              <a:lnSpc>
                <a:spcPts val="5400"/>
              </a:lnSpc>
              <a:buNone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 5"/>
          <p:cNvSpPr/>
          <p:nvPr/>
        </p:nvSpPr>
        <p:spPr>
          <a:xfrm>
            <a:off x="935421" y="1555531"/>
            <a:ext cx="12242697" cy="598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endParaRPr lang="en-US" sz="2800" b="1" u="sng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5421" y="1828800"/>
            <a:ext cx="12581074" cy="6018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endParaRPr lang="en-US" sz="2400" b="1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3324106" y="4106108"/>
            <a:ext cx="329089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endParaRPr lang="en-US" sz="2800" b="1" dirty="0">
              <a:solidFill>
                <a:srgbClr val="E5E0DF"/>
              </a:solidFill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935421" y="678893"/>
            <a:ext cx="132294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גרינברג נ' </a:t>
            </a:r>
            <a:r>
              <a:rPr lang="he-IL" sz="4400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פלום</a:t>
            </a:r>
            <a:r>
              <a:rPr lang="he-IL" sz="4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(556/22 פ"ת)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החלטת </a:t>
            </a:r>
            <a:r>
              <a:rPr lang="he-IL" sz="4400" dirty="0">
                <a:latin typeface="Gisha" panose="020B0502040204020203" pitchFamily="34" charset="-79"/>
                <a:cs typeface="Gisha" panose="020B0502040204020203" pitchFamily="34" charset="-79"/>
              </a:rPr>
              <a:t>המפקחת</a:t>
            </a:r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4400" b="1" u="sng" dirty="0" smtClean="0">
                <a:latin typeface="Gisha" panose="020B0502040204020203" pitchFamily="34" charset="-79"/>
                <a:cs typeface="Gisha" panose="020B0502040204020203" pitchFamily="34" charset="-79"/>
              </a:rPr>
              <a:t>ההתייחסות לחנייה צריכה להיות כמו לחלק מהדירה (לדוג' שטח) ולכן נדרש לייצר אבחנה בין דירות עם או בלי חנייה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4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שמאי </a:t>
            </a:r>
            <a:r>
              <a:rPr lang="he-IL" sz="4400" b="1" dirty="0">
                <a:latin typeface="Gisha" panose="020B0502040204020203" pitchFamily="34" charset="-79"/>
                <a:cs typeface="Gisha" panose="020B0502040204020203" pitchFamily="34" charset="-79"/>
              </a:rPr>
              <a:t>יבחן את ערך החניה בפועל </a:t>
            </a:r>
            <a:r>
              <a:rPr lang="he-IL" sz="4400" dirty="0">
                <a:latin typeface="Gisha" panose="020B0502040204020203" pitchFamily="34" charset="-79"/>
                <a:cs typeface="Gisha" panose="020B0502040204020203" pitchFamily="34" charset="-79"/>
              </a:rPr>
              <a:t>(נטו), ויוכל לקבוע </a:t>
            </a:r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מה גובה הפיצוי שמגיע בגין החניה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35421" y="678893"/>
            <a:ext cx="12830942" cy="6536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 rtl="1">
              <a:lnSpc>
                <a:spcPts val="5400"/>
              </a:lnSpc>
              <a:buNone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 5"/>
          <p:cNvSpPr/>
          <p:nvPr/>
        </p:nvSpPr>
        <p:spPr>
          <a:xfrm>
            <a:off x="935421" y="1555531"/>
            <a:ext cx="12242697" cy="598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endParaRPr lang="en-US" sz="2800" b="1" u="sng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5421" y="1828800"/>
            <a:ext cx="12581074" cy="6018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endParaRPr lang="en-US" sz="2400" b="1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3324106" y="4106108"/>
            <a:ext cx="329089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endParaRPr lang="en-US" sz="2800" b="1" dirty="0">
              <a:solidFill>
                <a:srgbClr val="E5E0DF"/>
              </a:solidFill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935421" y="678893"/>
            <a:ext cx="1322946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b="1" dirty="0">
                <a:latin typeface="Gisha" panose="020B0502040204020203" pitchFamily="34" charset="-79"/>
                <a:cs typeface="Gisha" panose="020B0502040204020203" pitchFamily="34" charset="-79"/>
              </a:rPr>
              <a:t>ספיר נ' אמר (ת"א 58035-01-23 חי</a:t>
            </a:r>
            <a:r>
              <a:rPr lang="he-IL" sz="4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') </a:t>
            </a:r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קבלת טענת סירוב סביר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הדיירים – בני 70 ומעלה – סירבו לחתום על ההסכם בטענה שהפרויקט יפגע בהם.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ציינו </a:t>
            </a:r>
            <a:r>
              <a:rPr lang="he-IL" sz="3600" dirty="0">
                <a:latin typeface="Gisha" panose="020B0502040204020203" pitchFamily="34" charset="-79"/>
                <a:cs typeface="Gisha" panose="020B0502040204020203" pitchFamily="34" charset="-79"/>
              </a:rPr>
              <a:t>שמצבם הבריאותי רגיש, ושביצעו שיפוץ משמעותי בדירה </a:t>
            </a: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כולל ממ"ד.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לטענתם</a:t>
            </a:r>
            <a:r>
              <a:rPr lang="he-IL" sz="3600" dirty="0">
                <a:latin typeface="Gisha" panose="020B0502040204020203" pitchFamily="34" charset="-79"/>
                <a:cs typeface="Gisha" panose="020B0502040204020203" pitchFamily="34" charset="-79"/>
              </a:rPr>
              <a:t>, התמורה בפרויקט אינה משתלמת עבורם, ולא מצדיקה את </a:t>
            </a: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ההטרחה.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הם </a:t>
            </a:r>
            <a:r>
              <a:rPr lang="he-IL" sz="3600" dirty="0">
                <a:latin typeface="Gisha" panose="020B0502040204020203" pitchFamily="34" charset="-79"/>
                <a:cs typeface="Gisha" panose="020B0502040204020203" pitchFamily="34" charset="-79"/>
              </a:rPr>
              <a:t>אינם מנסים לסחוט תמורה עודפת – רק לשמור על שגרת </a:t>
            </a: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חייהם בגילם</a:t>
            </a:r>
            <a:r>
              <a:rPr lang="he-IL" sz="3600" dirty="0"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  <a:r>
              <a:rPr lang="he-IL" sz="3600" dirty="0"/>
              <a:t/>
            </a:r>
            <a:br>
              <a:rPr lang="he-IL" sz="3600" dirty="0"/>
            </a:br>
            <a:endParaRPr lang="he-IL" sz="3600" dirty="0" smtClean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350437" y="1288026"/>
            <a:ext cx="8102982" cy="4037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2">
              <a:lnSpc>
                <a:spcPts val="3100"/>
              </a:lnSpc>
            </a:pPr>
            <a:endParaRPr lang="en-US" sz="19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 3"/>
          <p:cNvSpPr/>
          <p:nvPr/>
        </p:nvSpPr>
        <p:spPr>
          <a:xfrm>
            <a:off x="13508831" y="5325428"/>
            <a:ext cx="12025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sh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998484" y="1902373"/>
            <a:ext cx="12510348" cy="6147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3400"/>
              </a:lnSpc>
              <a:buNone/>
            </a:pPr>
            <a:endParaRPr lang="en-US" sz="3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4098" y="579536"/>
            <a:ext cx="13339321" cy="75713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2" algn="ctr"/>
            <a:r>
              <a:rPr lang="he-I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מיהו דייר סרבן?</a:t>
            </a:r>
          </a:p>
          <a:p>
            <a:pPr marL="0" lvl="2" algn="ctr"/>
            <a:endParaRPr lang="he-I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ea typeface="Barlow" pitchFamily="34" charset="-122"/>
              <a:cs typeface="Gisha" panose="020B0502040204020203" pitchFamily="34" charset="-79"/>
            </a:endParaRPr>
          </a:p>
          <a:p>
            <a:pPr marL="457200" lvl="2" indent="-457200" algn="just">
              <a:buFont typeface="Arial" panose="020B0604020202020204" pitchFamily="34" charset="0"/>
              <a:buChar char="•"/>
            </a:pPr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דייר אשר נמנע לחתום על עסקת התחדשות עירונית (פינוי בינוי/תמ"א 38/חלופת שקד) </a:t>
            </a:r>
            <a:r>
              <a:rPr lang="he-IL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בשל סירוב בלתי סביר.</a:t>
            </a:r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 בנוסף </a:t>
            </a:r>
            <a:r>
              <a:rPr lang="he-IL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נדרש רוב מיוחס של בעלי זכויות על פי דין ש</a:t>
            </a:r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חתמו על ההסכם והגישו כנגדו תביעה לבית המשפט/המפקח על המקרקעין.</a:t>
            </a:r>
          </a:p>
          <a:p>
            <a:pPr marL="457200" lvl="2" indent="-457200" algn="just">
              <a:buFont typeface="Arial" panose="020B0604020202020204" pitchFamily="34" charset="0"/>
              <a:buChar char="•"/>
            </a:pPr>
            <a:endParaRPr lang="he-I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ea typeface="Barlow" pitchFamily="34" charset="-122"/>
              <a:cs typeface="Gisha" panose="020B0502040204020203" pitchFamily="34" charset="-79"/>
            </a:endParaRPr>
          </a:p>
          <a:p>
            <a:pPr marL="457200" lvl="2" indent="-457200" algn="just">
              <a:buFont typeface="Arial" panose="020B0604020202020204" pitchFamily="34" charset="0"/>
              <a:buChar char="•"/>
            </a:pPr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הערכאה השיפוטית הרלוונטית מכריעה האם הסירוב של הדייר סביר או בלתי סביר</a:t>
            </a:r>
          </a:p>
          <a:p>
            <a:pPr marL="0" lvl="2" algn="just"/>
            <a:endParaRPr lang="he-I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ea typeface="Barlow" pitchFamily="34" charset="-122"/>
              <a:cs typeface="Gisha" panose="020B0502040204020203" pitchFamily="34" charset="-79"/>
            </a:endParaRPr>
          </a:p>
          <a:p>
            <a:pPr marL="0" lvl="2"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ea typeface="Barlow" pitchFamily="34" charset="-122"/>
              <a:cs typeface="Gisha" panose="020B0502040204020203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16" y="208940"/>
            <a:ext cx="1298561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35421" y="678893"/>
            <a:ext cx="12830942" cy="6536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 rtl="1">
              <a:lnSpc>
                <a:spcPts val="5400"/>
              </a:lnSpc>
              <a:buNone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 5"/>
          <p:cNvSpPr/>
          <p:nvPr/>
        </p:nvSpPr>
        <p:spPr>
          <a:xfrm>
            <a:off x="935421" y="1555531"/>
            <a:ext cx="12242697" cy="598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endParaRPr lang="en-US" sz="2800" b="1" u="sng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5421" y="1828800"/>
            <a:ext cx="12581074" cy="6018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endParaRPr lang="en-US" sz="2400" b="1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3324106" y="4106108"/>
            <a:ext cx="329089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endParaRPr lang="en-US" sz="2800" b="1" dirty="0">
              <a:solidFill>
                <a:srgbClr val="E5E0DF"/>
              </a:solidFill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935421" y="678893"/>
            <a:ext cx="1322946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b="1" dirty="0">
                <a:latin typeface="Gisha" panose="020B0502040204020203" pitchFamily="34" charset="-79"/>
                <a:cs typeface="Gisha" panose="020B0502040204020203" pitchFamily="34" charset="-79"/>
              </a:rPr>
              <a:t>ספיר נ' אמר (ת"א 58035-01-23 חי</a:t>
            </a:r>
            <a:r>
              <a:rPr lang="he-IL" sz="4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')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e-IL" sz="36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בית </a:t>
            </a:r>
            <a:r>
              <a:rPr lang="he-IL" sz="36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המשפט שקל את משך </a:t>
            </a:r>
            <a:r>
              <a:rPr lang="he-IL" sz="36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הפרויקט, גודלו (פרויקט ארוך שאמור להיות בשלבים) </a:t>
            </a:r>
            <a:r>
              <a:rPr lang="he-IL" sz="36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והעובדה שמדובר בדיירים </a:t>
            </a:r>
            <a:r>
              <a:rPr lang="he-IL" sz="36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מבוגרים</a:t>
            </a:r>
            <a:r>
              <a:rPr lang="he-IL" sz="36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36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(מעל גיל 70) והתייחס לעובדה שעשו שיפוץ בביתם.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he-IL" sz="3600" dirty="0" smtClean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e-IL" sz="36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בית המשפט קובע </a:t>
            </a:r>
            <a:r>
              <a:rPr lang="he-IL" sz="3600" b="1" u="sng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שאילו</a:t>
            </a:r>
            <a:r>
              <a:rPr lang="he-IL" sz="36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3600" b="1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היה נחתם ההסכם היום הם היו זכאים </a:t>
            </a:r>
            <a:r>
              <a:rPr lang="he-IL" sz="3600" b="1" dirty="0" err="1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להכנס</a:t>
            </a:r>
            <a:r>
              <a:rPr lang="he-IL" sz="3600" b="1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להגדרת קשיש</a:t>
            </a:r>
            <a:r>
              <a:rPr lang="he-IL" sz="36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 (למרות שבמועד חתימת ההסכם לא נכנסו להגדרה זו)</a:t>
            </a:r>
          </a:p>
          <a:p>
            <a:pPr algn="just"/>
            <a:endParaRPr lang="he-IL" sz="3600" dirty="0" smtClean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he-IL" sz="36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החוק מתיר התחשבות בגיל ובמצב בריאותי – במיוחד כשמדובר לפיכך, בית המשפט דחה את התביעה נגד הדיירים. </a:t>
            </a:r>
            <a:r>
              <a:rPr lang="he-IL" sz="3600" b="1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בית המשפט מחייב לחיל חלופות קשישים על דיירים שלא עמדו בתנאי החוק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e-IL" sz="3600" dirty="0" smtClean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64771" y="1014152"/>
            <a:ext cx="13134109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200" b="1" dirty="0" err="1">
                <a:latin typeface="Gisha" panose="020B0502040204020203" pitchFamily="34" charset="-79"/>
                <a:cs typeface="Gisha" panose="020B0502040204020203" pitchFamily="34" charset="-79"/>
              </a:rPr>
              <a:t>ירמקוב</a:t>
            </a:r>
            <a:r>
              <a:rPr lang="he-IL" sz="4200" b="1" dirty="0">
                <a:latin typeface="Gisha" panose="020B0502040204020203" pitchFamily="34" charset="-79"/>
                <a:cs typeface="Gisha" panose="020B0502040204020203" pitchFamily="34" charset="-79"/>
              </a:rPr>
              <a:t> נ' סופר (המפקח 690/17 </a:t>
            </a:r>
            <a:r>
              <a:rPr lang="he-IL" sz="4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ת"א)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טענת הבעלים המסרבים:</a:t>
            </a:r>
            <a:r>
              <a:rPr lang="en-US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תמורות </a:t>
            </a:r>
            <a:r>
              <a:rPr lang="he-IL" sz="4000" dirty="0">
                <a:latin typeface="Gisha" panose="020B0502040204020203" pitchFamily="34" charset="-79"/>
                <a:cs typeface="Gisha" panose="020B0502040204020203" pitchFamily="34" charset="-79"/>
              </a:rPr>
              <a:t>לא </a:t>
            </a: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שוויונית.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he-IL" sz="4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לטענתם</a:t>
            </a:r>
            <a:r>
              <a:rPr lang="he-IL" sz="4000" dirty="0">
                <a:latin typeface="Gisha" panose="020B0502040204020203" pitchFamily="34" charset="-79"/>
                <a:cs typeface="Gisha" panose="020B0502040204020203" pitchFamily="34" charset="-79"/>
              </a:rPr>
              <a:t>, </a:t>
            </a:r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בעלי דירות הקרקע קיבלו גינות של 25 מ"ר, בעוד שאר הדיירים קיבלו רק מרפסות של 12 מ"ר</a:t>
            </a: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  <a:p>
            <a:pPr algn="just"/>
            <a:endParaRPr lang="he-IL" sz="40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המפקח </a:t>
            </a:r>
            <a:r>
              <a:rPr lang="he-IL" sz="4000" dirty="0">
                <a:latin typeface="Gisha" panose="020B0502040204020203" pitchFamily="34" charset="-79"/>
                <a:cs typeface="Gisha" panose="020B0502040204020203" pitchFamily="34" charset="-79"/>
              </a:rPr>
              <a:t>בחן את כלל התמורות, לרבות מיקום הדירות, הקומות, נוף וכיווני </a:t>
            </a: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אוויר.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he-IL" sz="40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דירות </a:t>
            </a:r>
            <a:r>
              <a:rPr lang="he-IL" sz="4000" dirty="0">
                <a:latin typeface="Gisha" panose="020B0502040204020203" pitchFamily="34" charset="-79"/>
                <a:cs typeface="Gisha" panose="020B0502040204020203" pitchFamily="34" charset="-79"/>
              </a:rPr>
              <a:t>הקרקע נותרו באותה קומה וללא שיפור תנאים, לעומת דירות טיפוסיות </a:t>
            </a: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שהוקפצו לקומות גבוהות יותר.</a:t>
            </a:r>
            <a:r>
              <a:rPr lang="he-IL" sz="4400" dirty="0"/>
              <a:t/>
            </a:r>
            <a:br>
              <a:rPr lang="he-IL" sz="4400" dirty="0"/>
            </a:br>
            <a:endParaRPr lang="he-IL" sz="4200" dirty="0" smtClean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64771" y="1014152"/>
            <a:ext cx="13134109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200" b="1" dirty="0" err="1">
                <a:latin typeface="Gisha" panose="020B0502040204020203" pitchFamily="34" charset="-79"/>
                <a:cs typeface="Gisha" panose="020B0502040204020203" pitchFamily="34" charset="-79"/>
              </a:rPr>
              <a:t>ירמקוב</a:t>
            </a:r>
            <a:r>
              <a:rPr lang="he-IL" sz="4200" b="1" dirty="0">
                <a:latin typeface="Gisha" panose="020B0502040204020203" pitchFamily="34" charset="-79"/>
                <a:cs typeface="Gisha" panose="020B0502040204020203" pitchFamily="34" charset="-79"/>
              </a:rPr>
              <a:t> נ' סופר (המפקח 690/17 </a:t>
            </a:r>
            <a:r>
              <a:rPr lang="he-IL" sz="4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ת"א) – המשך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he-IL" sz="40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שיפוט </a:t>
            </a:r>
            <a:r>
              <a:rPr lang="he-IL" sz="40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ההסכם נעשה בהתאם לאילוצים תכנוניים ולא על בסיס השוואה טכנית </a:t>
            </a:r>
            <a:r>
              <a:rPr lang="he-IL" sz="40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בלבד- אין דך להגיע לשיווין כלכלי מוחלט בפרויקטים של התחדשות עירונית.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he-IL" sz="4000" b="1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העיקרון </a:t>
            </a:r>
            <a:r>
              <a:rPr lang="he-IL" sz="40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המנחה הוא שוויון מהותי</a:t>
            </a:r>
            <a:r>
              <a:rPr lang="he-IL" sz="40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– לא זהות כספית </a:t>
            </a:r>
            <a:r>
              <a:rPr lang="he-IL" sz="40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מוחלטת.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he-IL" sz="40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תמורות </a:t>
            </a:r>
            <a:r>
              <a:rPr lang="he-IL" sz="40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שונות מותרות אם הן מאזנות פערים תכנוניים </a:t>
            </a:r>
            <a:r>
              <a:rPr lang="he-IL" sz="40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ומבניים.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he-IL" sz="40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אין </a:t>
            </a:r>
            <a:r>
              <a:rPr lang="he-IL" sz="40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פסול בכך שדירת קרקע תקבל גינה גדולה מדירה בקומה </a:t>
            </a:r>
            <a:r>
              <a:rPr lang="he-IL" sz="40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טיפוסית.</a:t>
            </a:r>
          </a:p>
          <a:p>
            <a:pPr lvl="0"/>
            <a:r>
              <a:rPr lang="he-IL" sz="4000" dirty="0">
                <a:solidFill>
                  <a:prstClr val="black"/>
                </a:solidFill>
              </a:rPr>
              <a:t/>
            </a:r>
            <a:br>
              <a:rPr lang="he-IL" sz="4000" dirty="0">
                <a:solidFill>
                  <a:prstClr val="black"/>
                </a:solidFill>
              </a:rPr>
            </a:br>
            <a:endParaRPr lang="he-IL" sz="4000" dirty="0" smtClean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35421" y="678893"/>
            <a:ext cx="12830942" cy="6536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 rtl="1">
              <a:lnSpc>
                <a:spcPts val="5400"/>
              </a:lnSpc>
              <a:buNone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 5"/>
          <p:cNvSpPr/>
          <p:nvPr/>
        </p:nvSpPr>
        <p:spPr>
          <a:xfrm>
            <a:off x="935421" y="1555531"/>
            <a:ext cx="12242697" cy="598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endParaRPr lang="en-US" sz="2800" b="1" u="sng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5421" y="1828800"/>
            <a:ext cx="12581074" cy="6018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endParaRPr lang="en-US" sz="2400" b="1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3324106" y="4106108"/>
            <a:ext cx="329089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endParaRPr lang="en-US" sz="2800" b="1" dirty="0">
              <a:solidFill>
                <a:srgbClr val="E5E0DF"/>
              </a:solidFill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222292" y="216688"/>
            <a:ext cx="13229466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dirty="0">
                <a:latin typeface="Gisha" panose="020B0502040204020203" pitchFamily="34" charset="-79"/>
                <a:cs typeface="Gisha" panose="020B0502040204020203" pitchFamily="34" charset="-79"/>
              </a:rPr>
              <a:t>פסק הדין </a:t>
            </a:r>
            <a:r>
              <a:rPr lang="he-IL" sz="3600" dirty="0" err="1">
                <a:latin typeface="Gisha" panose="020B0502040204020203" pitchFamily="34" charset="-79"/>
                <a:cs typeface="Gisha" panose="020B0502040204020203" pitchFamily="34" charset="-79"/>
              </a:rPr>
              <a:t>בעש״א</a:t>
            </a:r>
            <a:r>
              <a:rPr lang="he-IL" sz="3600" dirty="0">
                <a:latin typeface="Gisha" panose="020B0502040204020203" pitchFamily="34" charset="-79"/>
                <a:cs typeface="Gisha" panose="020B0502040204020203" pitchFamily="34" charset="-79"/>
              </a:rPr>
              <a:t> 38211-11-24 </a:t>
            </a:r>
            <a:r>
              <a:rPr lang="he-IL" sz="3600" b="1" dirty="0">
                <a:latin typeface="Gisha" panose="020B0502040204020203" pitchFamily="34" charset="-79"/>
                <a:cs typeface="Gisha" panose="020B0502040204020203" pitchFamily="34" charset="-79"/>
              </a:rPr>
              <a:t>מגן נ' רובינשטיין </a:t>
            </a:r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ואח'</a:t>
            </a: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</a:p>
          <a:p>
            <a:endParaRPr lang="he-IL" sz="3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המערער</a:t>
            </a:r>
            <a:r>
              <a:rPr lang="he-IL" sz="3600" dirty="0">
                <a:latin typeface="Gisha" panose="020B0502040204020203" pitchFamily="34" charset="-79"/>
                <a:cs typeface="Gisha" panose="020B0502040204020203" pitchFamily="34" charset="-79"/>
              </a:rPr>
              <a:t>, בעל דירה בקומת חצי מרתף, טען כי </a:t>
            </a:r>
            <a:r>
              <a:rPr lang="he-IL" sz="3600" b="1" dirty="0">
                <a:latin typeface="Gisha" panose="020B0502040204020203" pitchFamily="34" charset="-79"/>
                <a:cs typeface="Gisha" panose="020B0502040204020203" pitchFamily="34" charset="-79"/>
              </a:rPr>
              <a:t>התמורה המוצעת לו היא פיצוי כספי בלבד, ולא זכות קניינית </a:t>
            </a:r>
            <a:r>
              <a:rPr lang="he-IL" sz="3600" dirty="0">
                <a:latin typeface="Gisha" panose="020B0502040204020203" pitchFamily="34" charset="-79"/>
                <a:cs typeface="Gisha" panose="020B0502040204020203" pitchFamily="34" charset="-79"/>
              </a:rPr>
              <a:t>– מה שפוגע בזכותו </a:t>
            </a: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הקניינית.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he-IL" sz="36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השופטת </a:t>
            </a:r>
            <a:r>
              <a:rPr lang="he-IL" sz="3600" b="1" dirty="0">
                <a:latin typeface="Gisha" panose="020B0502040204020203" pitchFamily="34" charset="-79"/>
                <a:cs typeface="Gisha" panose="020B0502040204020203" pitchFamily="34" charset="-79"/>
              </a:rPr>
              <a:t>קבעה כי מתן פיצוי כספי בלבד אינו עומד בדרישות חוק החיזוק ומהווה פגיעה מהותית </a:t>
            </a:r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בזכויות</a:t>
            </a: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he-IL" sz="36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נקבע </a:t>
            </a:r>
            <a:r>
              <a:rPr lang="he-IL" sz="3600" dirty="0">
                <a:latin typeface="Gisha" panose="020B0502040204020203" pitchFamily="34" charset="-79"/>
                <a:cs typeface="Gisha" panose="020B0502040204020203" pitchFamily="34" charset="-79"/>
              </a:rPr>
              <a:t>כי זכות קניינית היא נקודת המוצא, </a:t>
            </a:r>
            <a:r>
              <a:rPr lang="he-IL" sz="3600" b="1" u="sng" dirty="0">
                <a:latin typeface="Gisha" panose="020B0502040204020203" pitchFamily="34" charset="-79"/>
                <a:cs typeface="Gisha" panose="020B0502040204020203" pitchFamily="34" charset="-79"/>
              </a:rPr>
              <a:t>ורק פערים ניתן לאזן בכסף – לא להחליף זכות בקניין בפיצוי </a:t>
            </a:r>
            <a:r>
              <a:rPr lang="he-IL" sz="3600" b="1" u="sng" dirty="0" smtClean="0">
                <a:latin typeface="Gisha" panose="020B0502040204020203" pitchFamily="34" charset="-79"/>
                <a:cs typeface="Gisha" panose="020B0502040204020203" pitchFamily="34" charset="-79"/>
              </a:rPr>
              <a:t>בלבד.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he-IL" sz="3600" b="1" u="sng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הערעור </a:t>
            </a:r>
            <a:r>
              <a:rPr lang="he-IL" sz="3600" dirty="0">
                <a:latin typeface="Gisha" panose="020B0502040204020203" pitchFamily="34" charset="-79"/>
                <a:cs typeface="Gisha" panose="020B0502040204020203" pitchFamily="34" charset="-79"/>
              </a:rPr>
              <a:t>התקבל, החלטת המפקחת בוטלה, והדיון יוחזר אליה להמשך בירור.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e-IL" sz="3600" dirty="0" smtClean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35421" y="678893"/>
            <a:ext cx="12830942" cy="6536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 rtl="1">
              <a:lnSpc>
                <a:spcPts val="5400"/>
              </a:lnSpc>
              <a:buNone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 5"/>
          <p:cNvSpPr/>
          <p:nvPr/>
        </p:nvSpPr>
        <p:spPr>
          <a:xfrm>
            <a:off x="935421" y="1555531"/>
            <a:ext cx="12242697" cy="598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endParaRPr lang="en-US" sz="2800" b="1" u="sng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5421" y="1828800"/>
            <a:ext cx="12581074" cy="6018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endParaRPr lang="en-US" sz="2400" b="1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3324106" y="4106108"/>
            <a:ext cx="329089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endParaRPr lang="en-US" sz="2800" b="1" dirty="0">
              <a:solidFill>
                <a:srgbClr val="E5E0DF"/>
              </a:solidFill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145627" y="678893"/>
            <a:ext cx="13019259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סיגל </a:t>
            </a:r>
            <a:r>
              <a:rPr lang="he-IL" sz="4400" b="1" dirty="0">
                <a:latin typeface="Gisha" panose="020B0502040204020203" pitchFamily="34" charset="-79"/>
                <a:cs typeface="Gisha" panose="020B0502040204020203" pitchFamily="34" charset="-79"/>
              </a:rPr>
              <a:t>נ' </a:t>
            </a:r>
            <a:r>
              <a:rPr lang="he-IL" sz="4400" b="1" dirty="0" err="1">
                <a:latin typeface="Gisha" panose="020B0502040204020203" pitchFamily="34" charset="-79"/>
                <a:cs typeface="Gisha" panose="020B0502040204020203" pitchFamily="34" charset="-79"/>
              </a:rPr>
              <a:t>באומלשפינר</a:t>
            </a:r>
            <a:r>
              <a:rPr lang="he-IL" sz="4400" b="1" dirty="0">
                <a:latin typeface="Gisha" panose="020B0502040204020203" pitchFamily="34" charset="-79"/>
                <a:cs typeface="Gisha" panose="020B0502040204020203" pitchFamily="34" charset="-79"/>
              </a:rPr>
              <a:t> (</a:t>
            </a:r>
            <a:r>
              <a:rPr lang="he-IL" sz="4400" b="1" dirty="0" err="1">
                <a:latin typeface="Gisha" panose="020B0502040204020203" pitchFamily="34" charset="-79"/>
                <a:cs typeface="Gisha" panose="020B0502040204020203" pitchFamily="34" charset="-79"/>
              </a:rPr>
              <a:t>עש"א</a:t>
            </a:r>
            <a:r>
              <a:rPr lang="he-IL" sz="4400" b="1" dirty="0">
                <a:latin typeface="Gisha" panose="020B0502040204020203" pitchFamily="34" charset="-79"/>
                <a:cs typeface="Gisha" panose="020B0502040204020203" pitchFamily="34" charset="-79"/>
              </a:rPr>
              <a:t> 50506-09-19</a:t>
            </a:r>
            <a:r>
              <a:rPr lang="he-IL" sz="4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) </a:t>
            </a: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דיירת </a:t>
            </a:r>
            <a:r>
              <a:rPr lang="he-IL" sz="4000" dirty="0">
                <a:latin typeface="Gisha" panose="020B0502040204020203" pitchFamily="34" charset="-79"/>
                <a:cs typeface="Gisha" panose="020B0502040204020203" pitchFamily="34" charset="-79"/>
              </a:rPr>
              <a:t>סירבה לחתום על הסכם חיזוק תמ"א </a:t>
            </a: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בטענה </a:t>
            </a:r>
            <a:r>
              <a:rPr lang="he-IL" sz="4000" dirty="0">
                <a:latin typeface="Gisha" panose="020B0502040204020203" pitchFamily="34" charset="-79"/>
                <a:cs typeface="Gisha" panose="020B0502040204020203" pitchFamily="34" charset="-79"/>
              </a:rPr>
              <a:t>שהתמורות </a:t>
            </a: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נמוכות.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טענה </a:t>
            </a:r>
            <a:r>
              <a:rPr lang="he-IL" sz="4000" dirty="0">
                <a:latin typeface="Gisha" panose="020B0502040204020203" pitchFamily="34" charset="-79"/>
                <a:cs typeface="Gisha" panose="020B0502040204020203" pitchFamily="34" charset="-79"/>
              </a:rPr>
              <a:t>גם </a:t>
            </a:r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שמגיע לה יותר כי דירתה שופצה</a:t>
            </a:r>
            <a:r>
              <a:rPr lang="he-IL" sz="4000" dirty="0">
                <a:latin typeface="Gisha" panose="020B0502040204020203" pitchFamily="34" charset="-79"/>
                <a:cs typeface="Gisha" panose="020B0502040204020203" pitchFamily="34" charset="-79"/>
              </a:rPr>
              <a:t> ונמצאת במצב טוב.</a:t>
            </a:r>
            <a:br>
              <a:rPr lang="he-IL" sz="4000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4000" dirty="0">
                <a:latin typeface="Gisha" panose="020B0502040204020203" pitchFamily="34" charset="-79"/>
                <a:cs typeface="Gisha" panose="020B0502040204020203" pitchFamily="34" charset="-79"/>
              </a:rPr>
              <a:t>לטענתה, </a:t>
            </a:r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בבניינים אחרים יש תוספת של 10 מ"ר ואצלה רק 4 </a:t>
            </a:r>
            <a:r>
              <a:rPr lang="he-IL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מ"ר</a:t>
            </a: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המפקחת </a:t>
            </a:r>
            <a:r>
              <a:rPr lang="he-IL" sz="4000" dirty="0">
                <a:latin typeface="Gisha" panose="020B0502040204020203" pitchFamily="34" charset="-79"/>
                <a:cs typeface="Gisha" panose="020B0502040204020203" pitchFamily="34" charset="-79"/>
              </a:rPr>
              <a:t>בדקה את כלל הזכויות והיקף השטח שניתן </a:t>
            </a: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לבנייה.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התגלה </a:t>
            </a:r>
            <a:r>
              <a:rPr lang="he-IL" sz="4000" dirty="0">
                <a:latin typeface="Gisha" panose="020B0502040204020203" pitchFamily="34" charset="-79"/>
                <a:cs typeface="Gisha" panose="020B0502040204020203" pitchFamily="34" charset="-79"/>
              </a:rPr>
              <a:t>שמבחינת ממוצע, דווקא בבניין שלה התקבלו תוספות גבוהות </a:t>
            </a: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יותר.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השיפוץ </a:t>
            </a:r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הפרטי שלה לא מהווה בסיס לתמורה עודפת </a:t>
            </a: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מהיזם (המפרט החדש ממילא עדיף).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35421" y="678893"/>
            <a:ext cx="12830942" cy="6536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 rtl="1">
              <a:lnSpc>
                <a:spcPts val="5400"/>
              </a:lnSpc>
              <a:buNone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 5"/>
          <p:cNvSpPr/>
          <p:nvPr/>
        </p:nvSpPr>
        <p:spPr>
          <a:xfrm>
            <a:off x="935421" y="1555531"/>
            <a:ext cx="12242697" cy="598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endParaRPr lang="en-US" sz="2800" b="1" u="sng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5421" y="1828800"/>
            <a:ext cx="12581074" cy="6018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endParaRPr lang="en-US" sz="2400" b="1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3324106" y="4106108"/>
            <a:ext cx="329089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endParaRPr lang="en-US" sz="2800" b="1" dirty="0">
              <a:solidFill>
                <a:srgbClr val="E5E0DF"/>
              </a:solidFill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935421" y="358422"/>
            <a:ext cx="1322946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8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סיגל </a:t>
            </a:r>
            <a:r>
              <a:rPr lang="he-IL" sz="4800" b="1" dirty="0">
                <a:latin typeface="Gisha" panose="020B0502040204020203" pitchFamily="34" charset="-79"/>
                <a:cs typeface="Gisha" panose="020B0502040204020203" pitchFamily="34" charset="-79"/>
              </a:rPr>
              <a:t>נ' </a:t>
            </a:r>
            <a:r>
              <a:rPr lang="he-IL" sz="4800" b="1" dirty="0" err="1">
                <a:latin typeface="Gisha" panose="020B0502040204020203" pitchFamily="34" charset="-79"/>
                <a:cs typeface="Gisha" panose="020B0502040204020203" pitchFamily="34" charset="-79"/>
              </a:rPr>
              <a:t>באומלשפינר</a:t>
            </a:r>
            <a:r>
              <a:rPr lang="he-IL" sz="4800" b="1" dirty="0">
                <a:latin typeface="Gisha" panose="020B0502040204020203" pitchFamily="34" charset="-79"/>
                <a:cs typeface="Gisha" panose="020B0502040204020203" pitchFamily="34" charset="-79"/>
              </a:rPr>
              <a:t> (</a:t>
            </a:r>
            <a:r>
              <a:rPr lang="he-IL" sz="4800" b="1" dirty="0" err="1">
                <a:latin typeface="Gisha" panose="020B0502040204020203" pitchFamily="34" charset="-79"/>
                <a:cs typeface="Gisha" panose="020B0502040204020203" pitchFamily="34" charset="-79"/>
              </a:rPr>
              <a:t>עש"א</a:t>
            </a:r>
            <a:r>
              <a:rPr lang="he-IL" sz="4800" b="1" dirty="0">
                <a:latin typeface="Gisha" panose="020B0502040204020203" pitchFamily="34" charset="-79"/>
                <a:cs typeface="Gisha" panose="020B0502040204020203" pitchFamily="34" charset="-79"/>
              </a:rPr>
              <a:t> 50506-09-19</a:t>
            </a:r>
            <a:r>
              <a:rPr lang="he-IL" sz="48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) המשך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he-IL" sz="48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בית </a:t>
            </a:r>
            <a:r>
              <a:rPr lang="he-IL" sz="4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המשפט קבע שעל דייר מסרב מוטל הנטל להוכיח חוסר שוויון ממשי.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he-IL" sz="4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לא די בתחושת קיפוח או פער נקודתי בתמורות.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he-IL" sz="4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אם אין פער אובייקטיבי ומוכח, אין הצדקה לסירוב.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he-IL" sz="4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נקבע כי הסירוב לא מוצדק – אין חוסר איזון.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e-IL" sz="3500" dirty="0" smtClean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991320" y="699774"/>
            <a:ext cx="548640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400"/>
              </a:lnSpc>
              <a:buNone/>
            </a:pPr>
            <a:r>
              <a:rPr lang="en-US" sz="4300" b="1" u="sng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סיכום והמלצות</a:t>
            </a:r>
            <a:endParaRPr lang="en-US" sz="4300" b="1" u="sng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724537" y="2222778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790709"/>
          </a:solidFill>
          <a:ln w="15240">
            <a:solidFill>
              <a:srgbClr val="922022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646" y="2294692"/>
            <a:ext cx="329089" cy="41148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734521" y="2058159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r>
              <a:rPr lang="en-US" sz="24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תקשורת פתוחה</a:t>
            </a:r>
          </a:p>
        </p:txBody>
      </p:sp>
      <p:sp>
        <p:nvSpPr>
          <p:cNvPr id="7" name="Text 3"/>
          <p:cNvSpPr/>
          <p:nvPr/>
        </p:nvSpPr>
        <p:spPr>
          <a:xfrm>
            <a:off x="0" y="2713792"/>
            <a:ext cx="747772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r>
              <a:rPr lang="en-US" sz="24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יצירת דיאלוג מתמשך והקשבה אמיתית </a:t>
            </a:r>
            <a:endParaRPr lang="he-IL" sz="2400" b="1" dirty="0" smtClean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  <a:p>
            <a:pPr marL="0" indent="0" algn="r" rtl="1">
              <a:lnSpc>
                <a:spcPts val="3100"/>
              </a:lnSpc>
              <a:buNone/>
            </a:pPr>
            <a:r>
              <a:rPr lang="en-US" sz="2400" b="1" dirty="0" smtClean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לחששות </a:t>
            </a:r>
            <a:r>
              <a:rPr lang="en-US" sz="24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הדיירים</a:t>
            </a:r>
          </a:p>
        </p:txBody>
      </p:sp>
      <p:sp>
        <p:nvSpPr>
          <p:cNvPr id="8" name="Shape 4"/>
          <p:cNvSpPr/>
          <p:nvPr/>
        </p:nvSpPr>
        <p:spPr>
          <a:xfrm>
            <a:off x="7724537" y="3633311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790709"/>
          </a:solidFill>
          <a:ln w="15240">
            <a:solidFill>
              <a:srgbClr val="922022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646" y="3705225"/>
            <a:ext cx="329089" cy="41148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64037" y="3757457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r>
              <a:rPr lang="en-US" sz="24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התייחסות למכלול </a:t>
            </a:r>
            <a:r>
              <a:rPr lang="en-US" sz="2400" b="1" dirty="0" smtClean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הצרכים</a:t>
            </a:r>
            <a:r>
              <a:rPr lang="he-IL" sz="2400" b="1" dirty="0" smtClean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: </a:t>
            </a:r>
            <a:r>
              <a:rPr lang="en-US" sz="2400" b="1" dirty="0" smtClean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רגשיים</a:t>
            </a:r>
            <a:r>
              <a:rPr lang="he-IL" sz="2400" b="1" dirty="0" smtClean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, </a:t>
            </a:r>
            <a:r>
              <a:rPr lang="en-US" sz="2400" b="1" dirty="0" smtClean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חברתיים </a:t>
            </a:r>
            <a:r>
              <a:rPr lang="en-US" sz="24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וכלכליים</a:t>
            </a:r>
          </a:p>
        </p:txBody>
      </p:sp>
      <p:sp>
        <p:nvSpPr>
          <p:cNvPr id="12" name="Shape 7"/>
          <p:cNvSpPr/>
          <p:nvPr/>
        </p:nvSpPr>
        <p:spPr>
          <a:xfrm>
            <a:off x="7724537" y="5043845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790709"/>
          </a:solidFill>
          <a:ln w="15240">
            <a:solidFill>
              <a:srgbClr val="922022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7646" y="5115758"/>
            <a:ext cx="329089" cy="41148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4734520" y="504384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r>
              <a:rPr lang="en-US" sz="24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הגנה על זכויות</a:t>
            </a:r>
          </a:p>
        </p:txBody>
      </p:sp>
      <p:sp>
        <p:nvSpPr>
          <p:cNvPr id="15" name="Text 9"/>
          <p:cNvSpPr/>
          <p:nvPr/>
        </p:nvSpPr>
        <p:spPr>
          <a:xfrm>
            <a:off x="864037" y="5534858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r>
              <a:rPr lang="en-US" sz="2400" b="1" dirty="0">
                <a:latin typeface="Gisha" panose="020B0502040204020203" pitchFamily="34" charset="-79"/>
                <a:ea typeface="Barlow Medium" pitchFamily="34" charset="-122"/>
                <a:cs typeface="Gisha" panose="020B0502040204020203" pitchFamily="34" charset="-79"/>
              </a:rPr>
              <a:t>שמירה על כבוד הדייר וזכויותיו לאורך כל התהליך</a:t>
            </a:r>
          </a:p>
        </p:txBody>
      </p:sp>
      <p:sp>
        <p:nvSpPr>
          <p:cNvPr id="19" name="Text 12"/>
          <p:cNvSpPr/>
          <p:nvPr/>
        </p:nvSpPr>
        <p:spPr>
          <a:xfrm>
            <a:off x="864037" y="6945392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endParaRPr lang="en-US" sz="2400" b="1" dirty="0">
              <a:latin typeface="Gisha" panose="020B0502040204020203" pitchFamily="34" charset="-79"/>
              <a:ea typeface="Barlow Medium" pitchFamily="34" charset="-122"/>
              <a:cs typeface="Gisha" panose="020B0502040204020203" pitchFamily="34" charset="-79"/>
            </a:endParaRPr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3">
            <a:extLst>
              <a:ext uri="{FF2B5EF4-FFF2-40B4-BE49-F238E27FC236}">
                <a16:creationId xmlns:a16="http://schemas.microsoft.com/office/drawing/2014/main" xmlns="" id="{107D0073-A42D-1711-D3AB-11E54BDD70C2}"/>
              </a:ext>
            </a:extLst>
          </p:cNvPr>
          <p:cNvSpPr txBox="1">
            <a:spLocks/>
          </p:cNvSpPr>
          <p:nvPr/>
        </p:nvSpPr>
        <p:spPr>
          <a:xfrm>
            <a:off x="1827995" y="7726414"/>
            <a:ext cx="10972800" cy="503186"/>
          </a:xfrm>
          <a:prstGeom prst="rect">
            <a:avLst/>
          </a:prstGeom>
          <a:solidFill>
            <a:srgbClr val="960000"/>
          </a:solidFill>
        </p:spPr>
        <p:txBody>
          <a:bodyPr vert="horz" lIns="109728" tIns="54864" rIns="109728" bIns="54864" rtlCol="1" anchor="b">
            <a:normAutofit fontScale="925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312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51" y="7790972"/>
            <a:ext cx="4302407" cy="43804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415" y="4096753"/>
            <a:ext cx="7851719" cy="310865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81130" y="1868150"/>
            <a:ext cx="8356073" cy="475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3240" dirty="0" smtClean="0">
                <a:solidFill>
                  <a:srgbClr val="C00000"/>
                </a:solidFill>
                <a:latin typeface="David" panose="020E0502060401010101" pitchFamily="34" charset="-79"/>
              </a:rPr>
              <a:t>90</a:t>
            </a:r>
            <a:r>
              <a:rPr lang="he-IL" sz="3240" dirty="0" smtClean="0">
                <a:latin typeface="David" panose="020E0502060401010101" pitchFamily="34" charset="-79"/>
              </a:rPr>
              <a:t> </a:t>
            </a:r>
            <a:r>
              <a:rPr lang="he-IL" sz="3240" dirty="0">
                <a:latin typeface="David" panose="020E0502060401010101" pitchFamily="34" charset="-79"/>
              </a:rPr>
              <a:t>שנות ניסיון; ייצוג </a:t>
            </a:r>
            <a:r>
              <a:rPr lang="he-IL" sz="3240" dirty="0">
                <a:solidFill>
                  <a:srgbClr val="C00000"/>
                </a:solidFill>
                <a:latin typeface="David" panose="020E0502060401010101" pitchFamily="34" charset="-79"/>
              </a:rPr>
              <a:t>30</a:t>
            </a:r>
            <a:r>
              <a:rPr lang="he-IL" sz="3240" dirty="0">
                <a:latin typeface="David" panose="020E0502060401010101" pitchFamily="34" charset="-79"/>
              </a:rPr>
              <a:t> רשויות מקומיות; ייצוג </a:t>
            </a:r>
            <a:r>
              <a:rPr lang="he-IL" sz="3240" dirty="0">
                <a:solidFill>
                  <a:srgbClr val="C00000"/>
                </a:solidFill>
                <a:latin typeface="David" panose="020E0502060401010101" pitchFamily="34" charset="-79"/>
              </a:rPr>
              <a:t>מאות ל</a:t>
            </a:r>
            <a:r>
              <a:rPr lang="he-IL" sz="3240" dirty="0">
                <a:latin typeface="David" panose="020E0502060401010101" pitchFamily="34" charset="-79"/>
              </a:rPr>
              <a:t>קוחות בפרויקטים של התחדשות עירונית; התמחות ב</a:t>
            </a:r>
            <a:r>
              <a:rPr lang="he-IL" sz="3240" dirty="0">
                <a:solidFill>
                  <a:srgbClr val="C00000"/>
                </a:solidFill>
                <a:latin typeface="David" panose="020E0502060401010101" pitchFamily="34" charset="-79"/>
              </a:rPr>
              <a:t>נדל"ן</a:t>
            </a:r>
            <a:r>
              <a:rPr lang="he-IL" sz="3240" dirty="0">
                <a:latin typeface="David" panose="020E0502060401010101" pitchFamily="34" charset="-79"/>
              </a:rPr>
              <a:t>, </a:t>
            </a:r>
            <a:r>
              <a:rPr lang="he-IL" sz="3240" dirty="0">
                <a:solidFill>
                  <a:srgbClr val="C00000"/>
                </a:solidFill>
                <a:latin typeface="David" panose="020E0502060401010101" pitchFamily="34" charset="-79"/>
              </a:rPr>
              <a:t>תכנון ובניה</a:t>
            </a:r>
            <a:r>
              <a:rPr lang="he-IL" sz="3240" dirty="0">
                <a:latin typeface="David" panose="020E0502060401010101" pitchFamily="34" charset="-79"/>
              </a:rPr>
              <a:t>, </a:t>
            </a:r>
            <a:r>
              <a:rPr lang="he-IL" sz="3240" dirty="0">
                <a:solidFill>
                  <a:srgbClr val="C00000"/>
                </a:solidFill>
                <a:latin typeface="David" panose="020E0502060401010101" pitchFamily="34" charset="-79"/>
              </a:rPr>
              <a:t>מיסוי עירוני </a:t>
            </a:r>
            <a:r>
              <a:rPr lang="he-IL" sz="3240" dirty="0">
                <a:latin typeface="David" panose="020E0502060401010101" pitchFamily="34" charset="-79"/>
              </a:rPr>
              <a:t>וכל התחומים המשיקים וקשורים בהתחדשות עירונית.</a:t>
            </a:r>
            <a:endParaRPr lang="en-US" sz="3240" dirty="0">
              <a:latin typeface="David" panose="020E0502060401010101" pitchFamily="34" charset="-79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16613" y="548640"/>
            <a:ext cx="7598191" cy="818606"/>
          </a:xfrm>
        </p:spPr>
        <p:txBody>
          <a:bodyPr>
            <a:normAutofit/>
          </a:bodyPr>
          <a:lstStyle/>
          <a:p>
            <a:pPr algn="ctr"/>
            <a:r>
              <a:rPr lang="he-IL" sz="4320" b="1" dirty="0">
                <a:solidFill>
                  <a:srgbClr val="C00000"/>
                </a:solidFill>
                <a:latin typeface="David" panose="020E0502060401010101" pitchFamily="34" charset="-79"/>
                <a:cs typeface="+mn-cs"/>
              </a:rPr>
              <a:t>משרד עוה"ד הררי טויסטר ושות'</a:t>
            </a:r>
          </a:p>
        </p:txBody>
      </p:sp>
      <p:cxnSp>
        <p:nvCxnSpPr>
          <p:cNvPr id="7" name="מחבר ישר 6"/>
          <p:cNvCxnSpPr/>
          <p:nvPr/>
        </p:nvCxnSpPr>
        <p:spPr>
          <a:xfrm>
            <a:off x="3792282" y="1367246"/>
            <a:ext cx="72468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597" y="3568303"/>
            <a:ext cx="7741325" cy="774132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843" y="6067544"/>
            <a:ext cx="416600" cy="520779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597" y="3568303"/>
            <a:ext cx="7741325" cy="7741325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7813" y="4496514"/>
            <a:ext cx="416600" cy="520779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4597" y="3568303"/>
            <a:ext cx="7741325" cy="7741325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5987" y="4496514"/>
            <a:ext cx="416600" cy="520779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4597" y="3568303"/>
            <a:ext cx="7741325" cy="7741325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4958" y="6067544"/>
            <a:ext cx="416600" cy="520779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920889" y="3227070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00"/>
              </a:lnSpc>
              <a:buNone/>
            </a:pPr>
            <a:r>
              <a:rPr lang="he-IL" sz="2150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קשר רגשי</a:t>
            </a:r>
            <a:endParaRPr lang="en-US" sz="215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2" name="Text 2"/>
          <p:cNvSpPr/>
          <p:nvPr/>
        </p:nvSpPr>
        <p:spPr>
          <a:xfrm>
            <a:off x="10521391" y="3672072"/>
            <a:ext cx="3142698" cy="1153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3100"/>
              </a:lnSpc>
              <a:buNone/>
            </a:pPr>
            <a:r>
              <a:rPr lang="en-US" sz="2400" b="1" dirty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היקשרות עמוקה לדירה ולקהילה השכונתית</a:t>
            </a:r>
            <a:endParaRPr lang="en-US" sz="24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3" name="Text 3"/>
          <p:cNvSpPr/>
          <p:nvPr/>
        </p:nvSpPr>
        <p:spPr>
          <a:xfrm>
            <a:off x="7602736" y="1970127"/>
            <a:ext cx="3404788" cy="400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00"/>
              </a:lnSpc>
              <a:buNone/>
            </a:pPr>
            <a:r>
              <a:rPr lang="he-IL" sz="2150" dirty="0" smtClean="0">
                <a:solidFill>
                  <a:srgbClr val="FFFFFF"/>
                </a:solidFill>
                <a:latin typeface="Barlow Medium" pitchFamily="34" charset="0"/>
              </a:rPr>
              <a:t>חששות כלכלים</a:t>
            </a:r>
            <a:endParaRPr lang="en-US" sz="2150" dirty="0"/>
          </a:p>
        </p:txBody>
      </p:sp>
      <p:sp>
        <p:nvSpPr>
          <p:cNvPr id="14" name="Text 4"/>
          <p:cNvSpPr/>
          <p:nvPr/>
        </p:nvSpPr>
        <p:spPr>
          <a:xfrm>
            <a:off x="8314909" y="2521743"/>
            <a:ext cx="294786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3100"/>
              </a:lnSpc>
              <a:buNone/>
            </a:pPr>
            <a:r>
              <a:rPr lang="en-US" sz="2400" b="1" dirty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פחד מהוצאות גבוהות יותר בדירה החדשה</a:t>
            </a:r>
            <a:endParaRPr lang="en-US" sz="24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5" name="Text 5"/>
          <p:cNvSpPr/>
          <p:nvPr/>
        </p:nvSpPr>
        <p:spPr>
          <a:xfrm>
            <a:off x="4284583" y="1970127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00"/>
              </a:lnSpc>
              <a:buNone/>
            </a:pPr>
            <a:r>
              <a:rPr lang="he-IL" sz="2150" dirty="0" smtClean="0">
                <a:solidFill>
                  <a:srgbClr val="FFFFFF"/>
                </a:solidFill>
                <a:latin typeface="Barlow Medium" pitchFamily="34" charset="0"/>
              </a:rPr>
              <a:t>חוסר וודאות</a:t>
            </a:r>
            <a:endParaRPr lang="en-US" sz="2150" dirty="0"/>
          </a:p>
        </p:txBody>
      </p:sp>
      <p:sp>
        <p:nvSpPr>
          <p:cNvPr id="16" name="Text 6"/>
          <p:cNvSpPr/>
          <p:nvPr/>
        </p:nvSpPr>
        <p:spPr>
          <a:xfrm>
            <a:off x="1970663" y="2846559"/>
            <a:ext cx="294786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100"/>
              </a:lnSpc>
            </a:pPr>
            <a:r>
              <a:rPr lang="en-US" sz="2400" b="1" dirty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חשש מפני איכות הבנייה וההבטחות</a:t>
            </a:r>
          </a:p>
        </p:txBody>
      </p:sp>
      <p:sp>
        <p:nvSpPr>
          <p:cNvPr id="18" name="Text 8"/>
          <p:cNvSpPr/>
          <p:nvPr/>
        </p:nvSpPr>
        <p:spPr>
          <a:xfrm>
            <a:off x="165437" y="5006013"/>
            <a:ext cx="294786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100"/>
              </a:lnSpc>
            </a:pPr>
            <a:r>
              <a:rPr lang="en-US" sz="2400" b="1" dirty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קושי בהסתגלות לשינוי בגיל מבוגר</a:t>
            </a:r>
          </a:p>
        </p:txBody>
      </p:sp>
      <p:sp>
        <p:nvSpPr>
          <p:cNvPr id="19" name="Text 1"/>
          <p:cNvSpPr/>
          <p:nvPr/>
        </p:nvSpPr>
        <p:spPr>
          <a:xfrm>
            <a:off x="4178461" y="570907"/>
            <a:ext cx="6027006" cy="4808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סיבות נפוצות לסירוב</a:t>
            </a:r>
          </a:p>
          <a:p>
            <a:pPr algn="ctr"/>
            <a:endParaRPr lang="he-I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5641" y="2421148"/>
            <a:ext cx="36370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חוסר אמון ביזם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17214" y="5401062"/>
            <a:ext cx="24722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Gisha" panose="020B0502040204020203" pitchFamily="34" charset="-79"/>
                <a:ea typeface="Barlow" pitchFamily="34" charset="-122"/>
                <a:cs typeface="Gisha" panose="020B0502040204020203" pitchFamily="34" charset="-79"/>
              </a:rPr>
              <a:t>דרישה לתמורה גבוהה יותר</a:t>
            </a:r>
            <a:endParaRPr lang="he-IL" sz="2400" b="1" dirty="0">
              <a:latin typeface="Gisha" panose="020B0502040204020203" pitchFamily="34" charset="-79"/>
              <a:ea typeface="Barlow" pitchFamily="34" charset="-122"/>
              <a:cs typeface="Gisha" panose="020B0502040204020203" pitchFamily="34" charset="-79"/>
            </a:endParaRPr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/>
          <p:nvPr/>
        </p:nvSpPr>
        <p:spPr>
          <a:xfrm>
            <a:off x="3848464" y="608996"/>
            <a:ext cx="7410086" cy="565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מהו "רוב מיוחס" לתביעת דייר סרבן</a:t>
            </a:r>
          </a:p>
          <a:p>
            <a:pPr algn="ctr"/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 בפרויקט התחדשות </a:t>
            </a:r>
            <a:r>
              <a:rPr lang="he-I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בניינית</a:t>
            </a:r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?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סעיף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 5א לחוק </a:t>
            </a:r>
            <a:r>
              <a:rPr lang="he-IL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המקרקעין </a:t>
            </a:r>
            <a:r>
              <a:rPr lang="he-IL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(חיזוק בתים משותפים מפני רעידות אדמה)</a:t>
            </a:r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-1224712" y="1585314"/>
            <a:ext cx="131635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e-IL" sz="2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endParaRPr lang="he-IL" sz="24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כדי 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שייחשב "רוב מיוחס", צריכים להתקיים </a:t>
            </a:r>
            <a:r>
              <a:rPr lang="he-IL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2 </a:t>
            </a: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תנאים במצטבר</a:t>
            </a:r>
            <a: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</a:p>
          <a:p>
            <a:pPr algn="just"/>
            <a:endParaRPr lang="he-IL" sz="2200" b="0" i="0" dirty="0">
              <a:solidFill>
                <a:srgbClr val="000000"/>
              </a:solidFill>
              <a:effectLst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7" name="דיאגרמה 6"/>
          <p:cNvGraphicFramePr/>
          <p:nvPr>
            <p:extLst>
              <p:ext uri="{D42A27DB-BD31-4B8C-83A1-F6EECF244321}">
                <p14:modId xmlns:p14="http://schemas.microsoft.com/office/powerpoint/2010/main" val="3119581588"/>
              </p:ext>
            </p:extLst>
          </p:nvPr>
        </p:nvGraphicFramePr>
        <p:xfrm>
          <a:off x="835611" y="2900855"/>
          <a:ext cx="13059065" cy="399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חיבור 8"/>
          <p:cNvSpPr/>
          <p:nvPr/>
        </p:nvSpPr>
        <p:spPr>
          <a:xfrm>
            <a:off x="9352868" y="4808214"/>
            <a:ext cx="565266" cy="37517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/>
          <p:nvPr/>
        </p:nvSpPr>
        <p:spPr>
          <a:xfrm>
            <a:off x="3848464" y="608996"/>
            <a:ext cx="7410086" cy="565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מהו "רוב מיוחס" בפרויקט פינוי בינוי ?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סעיף 1 לחוק פינוי בינוי עידוד מיזמים</a:t>
            </a:r>
            <a:endParaRPr lang="he-I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14441" y="1527763"/>
            <a:ext cx="131635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e-IL" sz="2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כדי 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שייחשב "רוב מיוחס", צריכים להתקיים </a:t>
            </a:r>
            <a:r>
              <a:rPr lang="he-IL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3 </a:t>
            </a: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תנאים במצטבר</a:t>
            </a:r>
            <a: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</a:p>
          <a:p>
            <a:pPr algn="just"/>
            <a:endParaRPr lang="he-IL" sz="2200" b="0" i="0" dirty="0">
              <a:solidFill>
                <a:srgbClr val="000000"/>
              </a:solidFill>
              <a:effectLst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7" name="דיאגרמה 6"/>
          <p:cNvGraphicFramePr/>
          <p:nvPr>
            <p:extLst>
              <p:ext uri="{D42A27DB-BD31-4B8C-83A1-F6EECF244321}">
                <p14:modId xmlns:p14="http://schemas.microsoft.com/office/powerpoint/2010/main" val="3285487254"/>
              </p:ext>
            </p:extLst>
          </p:nvPr>
        </p:nvGraphicFramePr>
        <p:xfrm>
          <a:off x="835611" y="1799129"/>
          <a:ext cx="13163550" cy="509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מלבן 7"/>
          <p:cNvSpPr/>
          <p:nvPr/>
        </p:nvSpPr>
        <p:spPr>
          <a:xfrm>
            <a:off x="514441" y="6645014"/>
            <a:ext cx="13125632" cy="118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e-IL" sz="2000" b="1" dirty="0" smtClean="0"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e-IL" sz="2000" b="1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חריג לתנאי 2: </a:t>
            </a:r>
            <a:r>
              <a:rPr lang="he-IL" sz="2000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בבניין </a:t>
            </a:r>
            <a:r>
              <a:rPr lang="he-IL" sz="2000" dirty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שיש בו 4 או 5 דירות בלבד, נדרשת הסכמה של בעלי 3 דירות לפחות, ובתנאי </a:t>
            </a:r>
            <a:r>
              <a:rPr lang="he-IL" sz="2000" u="sng" dirty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שיש יותר משני בעלי דירות </a:t>
            </a:r>
            <a:r>
              <a:rPr lang="he-IL" sz="2000" dirty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בבניין (כלומר, לא מצב שבו אדם אחד מחזיק ב-3 דירות)</a:t>
            </a:r>
            <a:r>
              <a:rPr lang="en-US" sz="2000" dirty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.</a:t>
            </a:r>
            <a:endParaRPr lang="en-US" sz="2000" dirty="0">
              <a:effectLst/>
              <a:latin typeface="Gisha" panose="020B0502040204020203" pitchFamily="34" charset="-79"/>
              <a:ea typeface="Calibri" panose="020F0502020204030204" pitchFamily="34" charset="0"/>
              <a:cs typeface="Gisha" panose="020B0502040204020203" pitchFamily="34" charset="-79"/>
            </a:endParaRPr>
          </a:p>
        </p:txBody>
      </p:sp>
      <p:sp>
        <p:nvSpPr>
          <p:cNvPr id="9" name="חיבור 8"/>
          <p:cNvSpPr/>
          <p:nvPr/>
        </p:nvSpPr>
        <p:spPr>
          <a:xfrm>
            <a:off x="10540538" y="3973484"/>
            <a:ext cx="565266" cy="37517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0" name="חיבור 9"/>
          <p:cNvSpPr/>
          <p:nvPr/>
        </p:nvSpPr>
        <p:spPr>
          <a:xfrm>
            <a:off x="7134753" y="3973484"/>
            <a:ext cx="565266" cy="37517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344707" y="681318"/>
            <a:ext cx="1253265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בית המשפט יכול </a:t>
            </a:r>
            <a:r>
              <a:rPr lang="he-IL" sz="4000" b="1" u="sng" dirty="0">
                <a:latin typeface="Gisha" panose="020B0502040204020203" pitchFamily="34" charset="-79"/>
                <a:cs typeface="Gisha" panose="020B0502040204020203" pitchFamily="34" charset="-79"/>
              </a:rPr>
              <a:t>להחליט שלא </a:t>
            </a:r>
            <a:r>
              <a:rPr lang="he-IL" sz="4000" b="1" u="sng" dirty="0" smtClean="0">
                <a:latin typeface="Gisha" panose="020B0502040204020203" pitchFamily="34" charset="-79"/>
                <a:cs typeface="Gisha" panose="020B0502040204020203" pitchFamily="34" charset="-79"/>
              </a:rPr>
              <a:t>לכלול </a:t>
            </a:r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את הקול של בעל דירה </a:t>
            </a:r>
            <a:r>
              <a:rPr lang="he-IL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שמתנגד</a:t>
            </a: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, </a:t>
            </a:r>
            <a:r>
              <a:rPr lang="he-IL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אם </a:t>
            </a:r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מתברר שהוא מתנגד בגלל סיבות לא חוקיות</a:t>
            </a:r>
            <a:r>
              <a:rPr lang="he-IL" sz="4000" dirty="0">
                <a:latin typeface="Gisha" panose="020B0502040204020203" pitchFamily="34" charset="-79"/>
                <a:cs typeface="Gisha" panose="020B0502040204020203" pitchFamily="34" charset="-79"/>
              </a:rPr>
              <a:t> – למשל:</a:t>
            </a:r>
          </a:p>
          <a:p>
            <a:pPr>
              <a:lnSpc>
                <a:spcPct val="150000"/>
              </a:lnSpc>
            </a:pPr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בנה </a:t>
            </a:r>
            <a:r>
              <a:rPr lang="he-IL" sz="3600" b="1" dirty="0">
                <a:latin typeface="Gisha" panose="020B0502040204020203" pitchFamily="34" charset="-79"/>
                <a:cs typeface="Gisha" panose="020B0502040204020203" pitchFamily="34" charset="-79"/>
              </a:rPr>
              <a:t>או משתמש בצורה לא חוקית בשטחים משותפים של הבניין </a:t>
            </a:r>
            <a:r>
              <a:rPr lang="he-IL" sz="3600" dirty="0">
                <a:latin typeface="Gisha" panose="020B0502040204020203" pitchFamily="34" charset="-79"/>
                <a:cs typeface="Gisha" panose="020B0502040204020203" pitchFamily="34" charset="-79"/>
              </a:rPr>
              <a:t>או בשטח ליד הבניין</a:t>
            </a:r>
            <a:r>
              <a:rPr lang="he-IL" sz="4000" dirty="0"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  <a:p>
            <a:pPr>
              <a:lnSpc>
                <a:spcPct val="150000"/>
              </a:lnSpc>
            </a:pPr>
            <a:endParaRPr lang="he-IL" sz="3600" b="1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חילק </a:t>
            </a:r>
            <a:r>
              <a:rPr lang="he-IL" sz="3600" b="1" dirty="0">
                <a:latin typeface="Gisha" panose="020B0502040204020203" pitchFamily="34" charset="-79"/>
                <a:cs typeface="Gisha" panose="020B0502040204020203" pitchFamily="34" charset="-79"/>
              </a:rPr>
              <a:t>את הדירה שלו ליותר מדירה אחת </a:t>
            </a:r>
            <a:r>
              <a:rPr lang="he-IL" sz="3600" dirty="0">
                <a:latin typeface="Gisha" panose="020B0502040204020203" pitchFamily="34" charset="-79"/>
                <a:cs typeface="Gisha" panose="020B0502040204020203" pitchFamily="34" charset="-79"/>
              </a:rPr>
              <a:t>– בצורה לא </a:t>
            </a: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חוקית</a:t>
            </a:r>
            <a:endParaRPr lang="he-IL" sz="4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  <p:sp>
        <p:nvSpPr>
          <p:cNvPr id="4" name="מלבן מעוגל 3"/>
          <p:cNvSpPr/>
          <p:nvPr/>
        </p:nvSpPr>
        <p:spPr>
          <a:xfrm>
            <a:off x="9016678" y="3275635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רשים זרימה: תהליך חלופי 4"/>
          <p:cNvSpPr/>
          <p:nvPr/>
        </p:nvSpPr>
        <p:spPr>
          <a:xfrm flipH="1">
            <a:off x="213790" y="5844684"/>
            <a:ext cx="13953622" cy="1549935"/>
          </a:xfrm>
          <a:prstGeom prst="flowChartAlternateProcess">
            <a:avLst/>
          </a:prstGeom>
          <a:solidFill>
            <a:srgbClr val="80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6" name="תרשים זרימה: תהליך חלופי 5"/>
          <p:cNvSpPr/>
          <p:nvPr/>
        </p:nvSpPr>
        <p:spPr>
          <a:xfrm flipH="1">
            <a:off x="213790" y="3495554"/>
            <a:ext cx="13953622" cy="1874519"/>
          </a:xfrm>
          <a:prstGeom prst="flowChartAlternateProcess">
            <a:avLst/>
          </a:prstGeom>
          <a:solidFill>
            <a:srgbClr val="80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>
                  <a:alpha val="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537882" y="1160145"/>
            <a:ext cx="1371600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he-IL" sz="38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על מנת </a:t>
            </a:r>
            <a:r>
              <a:rPr lang="he-IL" sz="38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שבית המשפט יוכל לעשות את זה, צריכים להתקיים שני תנאים:</a:t>
            </a:r>
          </a:p>
          <a:p>
            <a:pPr lvl="0">
              <a:lnSpc>
                <a:spcPct val="150000"/>
              </a:lnSpc>
            </a:pPr>
            <a:endParaRPr lang="he-IL" sz="3200" dirty="0" smtClean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>
              <a:lnSpc>
                <a:spcPct val="150000"/>
              </a:lnSpc>
            </a:pPr>
            <a:r>
              <a:rPr lang="he-IL" sz="32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הוגשה </a:t>
            </a:r>
            <a:r>
              <a:rPr lang="he-IL" sz="3200" b="1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בקשה לבית המשפט והובאו הוכחות לכך שההתנגדות דירה באמת </a:t>
            </a:r>
            <a:r>
              <a:rPr lang="he-IL" sz="3200" b="1" u="sng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נובעת מהשימושים הלא חוקיים האלה</a:t>
            </a:r>
            <a:r>
              <a:rPr lang="he-IL" sz="32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endParaRPr lang="he-IL" sz="32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>
              <a:lnSpc>
                <a:spcPct val="150000"/>
              </a:lnSpc>
            </a:pPr>
            <a:r>
              <a:rPr lang="he-IL" sz="3200" b="1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יותר מחצי מבעלי הדירות בבניין, שמחזיקים ביותר ממחצית מהרכוש המשותף, מסכימים לחתום על עסקת </a:t>
            </a:r>
            <a:r>
              <a:rPr lang="he-IL" sz="3200" b="1" dirty="0" err="1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פינוי־בינוי</a:t>
            </a:r>
            <a:r>
              <a:rPr lang="he-IL" sz="3200" b="1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32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(כולל אלה שמתנגדים – הם נספרים בספירה הכללית, גם אם לא תומכים).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endParaRPr lang="he-IL" sz="32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  <p:sp>
        <p:nvSpPr>
          <p:cNvPr id="2" name="תרשים זרימה: תהליך חלופי 1"/>
          <p:cNvSpPr/>
          <p:nvPr/>
        </p:nvSpPr>
        <p:spPr>
          <a:xfrm flipH="1">
            <a:off x="537882" y="5102534"/>
            <a:ext cx="13953622" cy="2048719"/>
          </a:xfrm>
          <a:prstGeom prst="flowChartAlternateProcess">
            <a:avLst/>
          </a:prstGeom>
          <a:solidFill>
            <a:srgbClr val="80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ו</a:t>
            </a:r>
            <a:endParaRPr lang="he-IL" dirty="0"/>
          </a:p>
        </p:txBody>
      </p:sp>
      <p:sp>
        <p:nvSpPr>
          <p:cNvPr id="5" name="תרשים זרימה: תהליך חלופי 4"/>
          <p:cNvSpPr/>
          <p:nvPr/>
        </p:nvSpPr>
        <p:spPr>
          <a:xfrm flipH="1">
            <a:off x="537882" y="2619160"/>
            <a:ext cx="13953622" cy="2048719"/>
          </a:xfrm>
          <a:prstGeom prst="flowChartAlternateProcess">
            <a:avLst/>
          </a:prstGeom>
          <a:solidFill>
            <a:srgbClr val="80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>
                  <a:alpha val="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344707" y="681318"/>
            <a:ext cx="1253265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מתי ובפני מי מוגשת התביעה?</a:t>
            </a:r>
            <a:endParaRPr lang="he-IL" sz="4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endParaRPr lang="he-IL" sz="3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endParaRPr lang="he-IL" sz="3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  <p:sp>
        <p:nvSpPr>
          <p:cNvPr id="4" name="מלבן מעוגל 3"/>
          <p:cNvSpPr/>
          <p:nvPr/>
        </p:nvSpPr>
        <p:spPr>
          <a:xfrm>
            <a:off x="9016678" y="3275635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512629"/>
              </p:ext>
            </p:extLst>
          </p:nvPr>
        </p:nvGraphicFramePr>
        <p:xfrm>
          <a:off x="2438400" y="2145820"/>
          <a:ext cx="9753600" cy="531035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xmlns="" val="3937368178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xmlns="" val="1182960745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xmlns="" val="11469996"/>
                    </a:ext>
                  </a:extLst>
                </a:gridCol>
              </a:tblGrid>
              <a:tr h="177011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סוג</a:t>
                      </a:r>
                      <a:r>
                        <a:rPr lang="he-IL" baseline="0" dirty="0" smtClean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הפרויקט</a:t>
                      </a:r>
                      <a:endParaRPr lang="he-IL" dirty="0">
                        <a:solidFill>
                          <a:schemeClr val="tx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בפני מי מוגשת התביעה?</a:t>
                      </a:r>
                      <a:endParaRPr lang="he-IL" dirty="0">
                        <a:solidFill>
                          <a:schemeClr val="tx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באיזה שלב מוגשת התביעה?</a:t>
                      </a:r>
                      <a:endParaRPr lang="he-IL" dirty="0">
                        <a:solidFill>
                          <a:schemeClr val="tx1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513790"/>
                  </a:ext>
                </a:extLst>
              </a:tr>
              <a:tr h="1770117">
                <a:tc>
                  <a:txBody>
                    <a:bodyPr/>
                    <a:lstStyle/>
                    <a:p>
                      <a:pPr rtl="1"/>
                      <a:r>
                        <a:rPr lang="he-IL" sz="2160" b="1" kern="1200" dirty="0" smtClean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תמ"א 38/התחדשות </a:t>
                      </a:r>
                      <a:r>
                        <a:rPr lang="he-IL" sz="2160" b="1" kern="1200" dirty="0" err="1" smtClean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בניינית</a:t>
                      </a:r>
                      <a:endParaRPr lang="he-IL" sz="2160" b="1" kern="1200" dirty="0">
                        <a:solidFill>
                          <a:schemeClr val="tx1"/>
                        </a:solidFill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160" b="1" kern="1200" dirty="0" smtClean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המפקח על המקרקעין</a:t>
                      </a:r>
                      <a:endParaRPr lang="he-IL" sz="2160" b="1" kern="1200" dirty="0">
                        <a:solidFill>
                          <a:schemeClr val="tx1"/>
                        </a:solidFill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160" b="1" kern="1200" dirty="0" smtClean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לאחר רוב דרוש +לאחר החלטת וועדה למתן היתר בנייה בתנאים</a:t>
                      </a:r>
                      <a:endParaRPr lang="he-IL" sz="2160" b="1" kern="1200" dirty="0">
                        <a:solidFill>
                          <a:schemeClr val="tx1"/>
                        </a:solidFill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9759563"/>
                  </a:ext>
                </a:extLst>
              </a:tr>
              <a:tr h="1770117">
                <a:tc>
                  <a:txBody>
                    <a:bodyPr/>
                    <a:lstStyle/>
                    <a:p>
                      <a:pPr rtl="1"/>
                      <a:r>
                        <a:rPr lang="he-IL" sz="2160" b="1" kern="1200" dirty="0" smtClean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פינוי בינוי </a:t>
                      </a:r>
                      <a:endParaRPr lang="he-IL" sz="2160" b="1" kern="1200" dirty="0">
                        <a:solidFill>
                          <a:schemeClr val="tx1"/>
                        </a:solidFill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160" b="1" kern="1200" dirty="0" smtClean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בית המשפט המחוזי</a:t>
                      </a:r>
                      <a:endParaRPr lang="he-IL" sz="2160" b="1" kern="1200" dirty="0">
                        <a:solidFill>
                          <a:schemeClr val="tx1"/>
                        </a:solidFill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160" b="1" kern="1200" dirty="0" smtClean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לאחר רוב דרוש+ לאחר הכרזה של מתחם פינוי בינוי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8758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0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/>
          <p:nvPr/>
        </p:nvSpPr>
        <p:spPr>
          <a:xfrm>
            <a:off x="3769113" y="765372"/>
            <a:ext cx="7410086" cy="565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סנקציות נגד דייר סרבן</a:t>
            </a:r>
            <a:endParaRPr lang="he-I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988359" y="2557191"/>
            <a:ext cx="12511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e-IL" sz="2400" dirty="0" smtClean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אם בית המשפט מקבל תביעה נגד אותו דייר סרבן הוא רשאי :</a:t>
            </a:r>
            <a:endParaRPr lang="he-IL" sz="2400" dirty="0">
              <a:solidFill>
                <a:srgbClr val="0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he-IL" sz="2400" b="1" dirty="0" smtClean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לקבוע </a:t>
            </a:r>
            <a:r>
              <a:rPr lang="he-IL" sz="2400" b="1" dirty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כי </a:t>
            </a:r>
            <a:r>
              <a:rPr lang="he-IL" sz="2400" b="1" dirty="0" smtClean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בעל הדירה המסרב אחראי </a:t>
            </a:r>
            <a:r>
              <a:rPr lang="he-IL" sz="2400" b="1" dirty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בנזיקין </a:t>
            </a:r>
            <a:r>
              <a:rPr lang="he-IL" sz="2400" dirty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כלפי שאר </a:t>
            </a:r>
            <a:r>
              <a:rPr lang="he-IL" sz="2400" b="1" dirty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בעלי הדירות </a:t>
            </a:r>
            <a:r>
              <a:rPr lang="he-IL" sz="2400" b="1" dirty="0" smtClean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המסכימים</a:t>
            </a:r>
            <a:r>
              <a:rPr lang="he-IL" sz="2400" dirty="0" smtClean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400" dirty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לעסקה, בשל </a:t>
            </a:r>
            <a:r>
              <a:rPr lang="he-IL" sz="2400" b="1" dirty="0" smtClean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הנזק</a:t>
            </a:r>
            <a:r>
              <a:rPr lang="he-IL" sz="2400" dirty="0" smtClean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400" dirty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שנגרם להם עקב אי-ביצוע העסקה</a:t>
            </a:r>
            <a:r>
              <a:rPr lang="he-IL" sz="2400" dirty="0" smtClean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he-IL" sz="2400" dirty="0">
              <a:solidFill>
                <a:srgbClr val="0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he-IL" sz="2400" b="1" dirty="0" smtClean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לאשר </a:t>
            </a:r>
            <a:r>
              <a:rPr lang="he-IL" sz="2400" b="1" dirty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את ביצוע העסקה</a:t>
            </a:r>
            <a:r>
              <a:rPr lang="he-IL" sz="2400" dirty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400" b="1" dirty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וכן </a:t>
            </a:r>
            <a:r>
              <a:rPr lang="he-IL" sz="2400" b="1" u="sng" dirty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למנות עורך דין או רואה חשבון</a:t>
            </a:r>
            <a:r>
              <a:rPr lang="he-IL" sz="2400" b="1" dirty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, שאינו בעל דירה במקבץ, שיהיה מוסמך, בהתאם להוראות בית המשפט, </a:t>
            </a:r>
            <a:r>
              <a:rPr lang="he-IL" sz="2400" b="1" u="sng" dirty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להתקשר בעסקה בשם בעל הדירה המסרב</a:t>
            </a:r>
            <a:r>
              <a:rPr lang="he-IL" sz="2400" dirty="0" smtClean="0">
                <a:solidFill>
                  <a:srgbClr val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."</a:t>
            </a:r>
            <a:endParaRPr lang="he-IL" sz="2400" b="0" i="0" dirty="0">
              <a:solidFill>
                <a:srgbClr val="000000"/>
              </a:solidFill>
              <a:effectLst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5" y="216688"/>
            <a:ext cx="1297287" cy="1080120"/>
          </a:xfrm>
          <a:prstGeom prst="rect">
            <a:avLst/>
          </a:prstGeom>
        </p:spPr>
      </p:pic>
      <p:sp>
        <p:nvSpPr>
          <p:cNvPr id="6" name="תרשים זרימה: תהליך חלופי 5"/>
          <p:cNvSpPr/>
          <p:nvPr/>
        </p:nvSpPr>
        <p:spPr>
          <a:xfrm flipH="1">
            <a:off x="497345" y="2427453"/>
            <a:ext cx="13953622" cy="2048719"/>
          </a:xfrm>
          <a:prstGeom prst="flowChartAlternateProcess">
            <a:avLst/>
          </a:prstGeom>
          <a:solidFill>
            <a:srgbClr val="80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7" name="תרשים זרימה: תהליך חלופי 6"/>
          <p:cNvSpPr/>
          <p:nvPr/>
        </p:nvSpPr>
        <p:spPr>
          <a:xfrm flipH="1">
            <a:off x="497345" y="4772495"/>
            <a:ext cx="13953622" cy="2048719"/>
          </a:xfrm>
          <a:prstGeom prst="flowChartAlternateProcess">
            <a:avLst/>
          </a:prstGeom>
          <a:solidFill>
            <a:srgbClr val="80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>
                  <a:alpha val="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2083</TotalTime>
  <Words>1821</Words>
  <Application>Microsoft Office PowerPoint</Application>
  <PresentationFormat>מותאם אישית</PresentationFormat>
  <Paragraphs>230</Paragraphs>
  <Slides>27</Slides>
  <Notes>17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40" baseType="lpstr">
      <vt:lpstr>Barlow Bold</vt:lpstr>
      <vt:lpstr>Gisha</vt:lpstr>
      <vt:lpstr>Calibri Light</vt:lpstr>
      <vt:lpstr>Barlow Medium</vt:lpstr>
      <vt:lpstr>맑은 고딕</vt:lpstr>
      <vt:lpstr>Calibri</vt:lpstr>
      <vt:lpstr>Bahnschrift Light Condensed</vt:lpstr>
      <vt:lpstr>Times New Roman</vt:lpstr>
      <vt:lpstr>Barlow</vt:lpstr>
      <vt:lpstr>Arial</vt:lpstr>
      <vt:lpstr>Aharoni</vt:lpstr>
      <vt:lpstr>David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משרד עוה"ד הררי טויסטר ושות'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Shamgar</cp:lastModifiedBy>
  <cp:revision>197</cp:revision>
  <dcterms:created xsi:type="dcterms:W3CDTF">2025-04-07T14:57:06Z</dcterms:created>
  <dcterms:modified xsi:type="dcterms:W3CDTF">2025-05-19T15:19:56Z</dcterms:modified>
</cp:coreProperties>
</file>